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113" autoAdjust="0"/>
  </p:normalViewPr>
  <p:slideViewPr>
    <p:cSldViewPr>
      <p:cViewPr varScale="1">
        <p:scale>
          <a:sx n="52" d="100"/>
          <a:sy n="52" d="100"/>
        </p:scale>
        <p:origin x="172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767F16-6E2B-42AB-BF76-55D792F3C17B}" type="datetimeFigureOut">
              <a:rPr lang="en-GB" smtClean="0"/>
              <a:t>20/07/2023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C9F1FB-ACC7-40DB-911C-6F260821624F}" type="slidenum">
              <a:rPr lang="en-GB" smtClean="0"/>
              <a:t>‹#›</a:t>
            </a:fld>
            <a:endParaRPr lang="en-GB"/>
          </a:p>
        </p:txBody>
      </p:sp>
    </p:spTree>
    <p:extLst>
      <p:ext uri="{BB962C8B-B14F-4D97-AF65-F5344CB8AC3E}">
        <p14:creationId xmlns:p14="http://schemas.microsoft.com/office/powerpoint/2010/main" val="3043656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hull.gov.uk/crime-and-safety/consumer-advice/illegal-sales-young-peopl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class what the health effects of smoking are</a:t>
            </a:r>
          </a:p>
        </p:txBody>
      </p:sp>
      <p:sp>
        <p:nvSpPr>
          <p:cNvPr id="4" name="Slide Number Placeholder 3"/>
          <p:cNvSpPr>
            <a:spLocks noGrp="1"/>
          </p:cNvSpPr>
          <p:nvPr>
            <p:ph type="sldNum" sz="quarter" idx="5"/>
          </p:nvPr>
        </p:nvSpPr>
        <p:spPr/>
        <p:txBody>
          <a:bodyPr/>
          <a:lstStyle/>
          <a:p>
            <a:fld id="{B0C9F1FB-ACC7-40DB-911C-6F260821624F}" type="slidenum">
              <a:rPr lang="en-GB" smtClean="0"/>
              <a:t>2</a:t>
            </a:fld>
            <a:endParaRPr lang="en-GB"/>
          </a:p>
        </p:txBody>
      </p:sp>
    </p:spTree>
    <p:extLst>
      <p:ext uri="{BB962C8B-B14F-4D97-AF65-F5344CB8AC3E}">
        <p14:creationId xmlns:p14="http://schemas.microsoft.com/office/powerpoint/2010/main" val="2772462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students what they think the environmental impact is of using vapes</a:t>
            </a:r>
          </a:p>
        </p:txBody>
      </p:sp>
      <p:sp>
        <p:nvSpPr>
          <p:cNvPr id="4" name="Slide Number Placeholder 3"/>
          <p:cNvSpPr>
            <a:spLocks noGrp="1"/>
          </p:cNvSpPr>
          <p:nvPr>
            <p:ph type="sldNum" sz="quarter" idx="5"/>
          </p:nvPr>
        </p:nvSpPr>
        <p:spPr/>
        <p:txBody>
          <a:bodyPr/>
          <a:lstStyle/>
          <a:p>
            <a:fld id="{B0C9F1FB-ACC7-40DB-911C-6F260821624F}" type="slidenum">
              <a:rPr lang="en-GB" smtClean="0"/>
              <a:t>12</a:t>
            </a:fld>
            <a:endParaRPr lang="en-GB"/>
          </a:p>
        </p:txBody>
      </p:sp>
    </p:spTree>
    <p:extLst>
      <p:ext uri="{BB962C8B-B14F-4D97-AF65-F5344CB8AC3E}">
        <p14:creationId xmlns:p14="http://schemas.microsoft.com/office/powerpoint/2010/main" val="3702631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they are thinking about disposable vapes and the numbers involved, does this change what they think the environmental consequences are?</a:t>
            </a:r>
          </a:p>
        </p:txBody>
      </p:sp>
      <p:sp>
        <p:nvSpPr>
          <p:cNvPr id="4" name="Slide Number Placeholder 3"/>
          <p:cNvSpPr>
            <a:spLocks noGrp="1"/>
          </p:cNvSpPr>
          <p:nvPr>
            <p:ph type="sldNum" sz="quarter" idx="5"/>
          </p:nvPr>
        </p:nvSpPr>
        <p:spPr/>
        <p:txBody>
          <a:bodyPr/>
          <a:lstStyle/>
          <a:p>
            <a:fld id="{B0C9F1FB-ACC7-40DB-911C-6F260821624F}" type="slidenum">
              <a:rPr lang="en-GB" smtClean="0"/>
              <a:t>13</a:t>
            </a:fld>
            <a:endParaRPr lang="en-GB"/>
          </a:p>
        </p:txBody>
      </p:sp>
    </p:spTree>
    <p:extLst>
      <p:ext uri="{BB962C8B-B14F-4D97-AF65-F5344CB8AC3E}">
        <p14:creationId xmlns:p14="http://schemas.microsoft.com/office/powerpoint/2010/main" val="456447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14</a:t>
            </a:fld>
            <a:endParaRPr lang="en-GB"/>
          </a:p>
        </p:txBody>
      </p:sp>
    </p:spTree>
    <p:extLst>
      <p:ext uri="{BB962C8B-B14F-4D97-AF65-F5344CB8AC3E}">
        <p14:creationId xmlns:p14="http://schemas.microsoft.com/office/powerpoint/2010/main" val="3322309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15</a:t>
            </a:fld>
            <a:endParaRPr lang="en-GB"/>
          </a:p>
        </p:txBody>
      </p:sp>
    </p:spTree>
    <p:extLst>
      <p:ext uri="{BB962C8B-B14F-4D97-AF65-F5344CB8AC3E}">
        <p14:creationId xmlns:p14="http://schemas.microsoft.com/office/powerpoint/2010/main" val="4000798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17</a:t>
            </a:fld>
            <a:endParaRPr lang="en-GB"/>
          </a:p>
        </p:txBody>
      </p:sp>
    </p:spTree>
    <p:extLst>
      <p:ext uri="{BB962C8B-B14F-4D97-AF65-F5344CB8AC3E}">
        <p14:creationId xmlns:p14="http://schemas.microsoft.com/office/powerpoint/2010/main" val="3778087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slide 27 of the Teachers’ Toolkit</a:t>
            </a:r>
          </a:p>
          <a:p>
            <a:endParaRPr lang="en-GB" dirty="0"/>
          </a:p>
          <a:p>
            <a:r>
              <a:rPr lang="en-GB" dirty="0"/>
              <a:t>More information : </a:t>
            </a:r>
          </a:p>
          <a:p>
            <a:r>
              <a:rPr lang="en-GB" dirty="0"/>
              <a:t>https://doi.org/10.1021/acs.est.8b01533 </a:t>
            </a:r>
          </a:p>
          <a:p>
            <a:r>
              <a:rPr lang="en-GB" dirty="0"/>
              <a:t> </a:t>
            </a:r>
          </a:p>
          <a:p>
            <a:r>
              <a:rPr lang="en-GB" dirty="0"/>
              <a:t>https://ash.org.uk/uploads/Tobacco-Environment.pdf </a:t>
            </a:r>
          </a:p>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19</a:t>
            </a:fld>
            <a:endParaRPr lang="en-GB"/>
          </a:p>
        </p:txBody>
      </p:sp>
    </p:spTree>
    <p:extLst>
      <p:ext uri="{BB962C8B-B14F-4D97-AF65-F5344CB8AC3E}">
        <p14:creationId xmlns:p14="http://schemas.microsoft.com/office/powerpoint/2010/main" val="609086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20</a:t>
            </a:fld>
            <a:endParaRPr lang="en-GB"/>
          </a:p>
        </p:txBody>
      </p:sp>
    </p:spTree>
    <p:extLst>
      <p:ext uri="{BB962C8B-B14F-4D97-AF65-F5344CB8AC3E}">
        <p14:creationId xmlns:p14="http://schemas.microsoft.com/office/powerpoint/2010/main" val="3505430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21</a:t>
            </a:fld>
            <a:endParaRPr lang="en-GB"/>
          </a:p>
        </p:txBody>
      </p:sp>
    </p:spTree>
    <p:extLst>
      <p:ext uri="{BB962C8B-B14F-4D97-AF65-F5344CB8AC3E}">
        <p14:creationId xmlns:p14="http://schemas.microsoft.com/office/powerpoint/2010/main" val="3737051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slides 30 – 32 of the Teacher’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23</a:t>
            </a:fld>
            <a:endParaRPr lang="en-GB"/>
          </a:p>
        </p:txBody>
      </p:sp>
    </p:spTree>
    <p:extLst>
      <p:ext uri="{BB962C8B-B14F-4D97-AF65-F5344CB8AC3E}">
        <p14:creationId xmlns:p14="http://schemas.microsoft.com/office/powerpoint/2010/main" val="4184293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slides 6 &amp; 7 of the Teachers’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3</a:t>
            </a:fld>
            <a:endParaRPr lang="en-GB"/>
          </a:p>
        </p:txBody>
      </p:sp>
    </p:spTree>
    <p:extLst>
      <p:ext uri="{BB962C8B-B14F-4D97-AF65-F5344CB8AC3E}">
        <p14:creationId xmlns:p14="http://schemas.microsoft.com/office/powerpoint/2010/main" val="3628827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Stats can be found on slide 2 of Teachers’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4</a:t>
            </a:fld>
            <a:endParaRPr lang="en-GB"/>
          </a:p>
        </p:txBody>
      </p:sp>
    </p:spTree>
    <p:extLst>
      <p:ext uri="{BB962C8B-B14F-4D97-AF65-F5344CB8AC3E}">
        <p14:creationId xmlns:p14="http://schemas.microsoft.com/office/powerpoint/2010/main" val="210879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if students know how many chemicals are in tobacco smoke.  See slide 10 of Teachers’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5</a:t>
            </a:fld>
            <a:endParaRPr lang="en-GB"/>
          </a:p>
        </p:txBody>
      </p:sp>
    </p:spTree>
    <p:extLst>
      <p:ext uri="{BB962C8B-B14F-4D97-AF65-F5344CB8AC3E}">
        <p14:creationId xmlns:p14="http://schemas.microsoft.com/office/powerpoint/2010/main" val="41731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students explain why vapes may not be harmless?</a:t>
            </a:r>
          </a:p>
        </p:txBody>
      </p:sp>
      <p:sp>
        <p:nvSpPr>
          <p:cNvPr id="4" name="Slide Number Placeholder 3"/>
          <p:cNvSpPr>
            <a:spLocks noGrp="1"/>
          </p:cNvSpPr>
          <p:nvPr>
            <p:ph type="sldNum" sz="quarter" idx="5"/>
          </p:nvPr>
        </p:nvSpPr>
        <p:spPr/>
        <p:txBody>
          <a:bodyPr/>
          <a:lstStyle/>
          <a:p>
            <a:fld id="{B0C9F1FB-ACC7-40DB-911C-6F260821624F}" type="slidenum">
              <a:rPr lang="en-GB" smtClean="0"/>
              <a:t>6</a:t>
            </a:fld>
            <a:endParaRPr lang="en-GB"/>
          </a:p>
        </p:txBody>
      </p:sp>
    </p:spTree>
    <p:extLst>
      <p:ext uri="{BB962C8B-B14F-4D97-AF65-F5344CB8AC3E}">
        <p14:creationId xmlns:p14="http://schemas.microsoft.com/office/powerpoint/2010/main" val="1923032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Slide 11 of the Teachers’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7</a:t>
            </a:fld>
            <a:endParaRPr lang="en-GB"/>
          </a:p>
        </p:txBody>
      </p:sp>
    </p:spTree>
    <p:extLst>
      <p:ext uri="{BB962C8B-B14F-4D97-AF65-F5344CB8AC3E}">
        <p14:creationId xmlns:p14="http://schemas.microsoft.com/office/powerpoint/2010/main" val="50023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slides  18 ad 19 of the Teachers’ Toolkit</a:t>
            </a:r>
          </a:p>
        </p:txBody>
      </p:sp>
      <p:sp>
        <p:nvSpPr>
          <p:cNvPr id="4" name="Slide Number Placeholder 3"/>
          <p:cNvSpPr>
            <a:spLocks noGrp="1"/>
          </p:cNvSpPr>
          <p:nvPr>
            <p:ph type="sldNum" sz="quarter" idx="5"/>
          </p:nvPr>
        </p:nvSpPr>
        <p:spPr/>
        <p:txBody>
          <a:bodyPr/>
          <a:lstStyle/>
          <a:p>
            <a:fld id="{B0C9F1FB-ACC7-40DB-911C-6F260821624F}" type="slidenum">
              <a:rPr lang="en-GB" smtClean="0"/>
              <a:t>9</a:t>
            </a:fld>
            <a:endParaRPr lang="en-GB"/>
          </a:p>
        </p:txBody>
      </p:sp>
    </p:spTree>
    <p:extLst>
      <p:ext uri="{BB962C8B-B14F-4D97-AF65-F5344CB8AC3E}">
        <p14:creationId xmlns:p14="http://schemas.microsoft.com/office/powerpoint/2010/main" val="2678261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10</a:t>
            </a:fld>
            <a:endParaRPr lang="en-GB"/>
          </a:p>
        </p:txBody>
      </p:sp>
    </p:spTree>
    <p:extLst>
      <p:ext uri="{BB962C8B-B14F-4D97-AF65-F5344CB8AC3E}">
        <p14:creationId xmlns:p14="http://schemas.microsoft.com/office/powerpoint/2010/main" val="2205865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students what they could do or who they can tell if they know of anyone selling vapes to young people</a:t>
            </a:r>
          </a:p>
          <a:p>
            <a:endParaRPr lang="en-GB" dirty="0"/>
          </a:p>
          <a:p>
            <a:r>
              <a:rPr lang="en-GB" dirty="0"/>
              <a:t>Report to: </a:t>
            </a:r>
            <a:r>
              <a:rPr lang="en-GB" dirty="0">
                <a:hlinkClick r:id="rId3"/>
              </a:rPr>
              <a:t>Illegal sales to young people | Hull City Council</a:t>
            </a:r>
            <a:endParaRPr lang="en-GB" dirty="0"/>
          </a:p>
        </p:txBody>
      </p:sp>
      <p:sp>
        <p:nvSpPr>
          <p:cNvPr id="4" name="Slide Number Placeholder 3"/>
          <p:cNvSpPr>
            <a:spLocks noGrp="1"/>
          </p:cNvSpPr>
          <p:nvPr>
            <p:ph type="sldNum" sz="quarter" idx="5"/>
          </p:nvPr>
        </p:nvSpPr>
        <p:spPr/>
        <p:txBody>
          <a:bodyPr/>
          <a:lstStyle/>
          <a:p>
            <a:fld id="{B0C9F1FB-ACC7-40DB-911C-6F260821624F}" type="slidenum">
              <a:rPr lang="en-GB" smtClean="0"/>
              <a:t>11</a:t>
            </a:fld>
            <a:endParaRPr lang="en-GB"/>
          </a:p>
        </p:txBody>
      </p:sp>
    </p:spTree>
    <p:extLst>
      <p:ext uri="{BB962C8B-B14F-4D97-AF65-F5344CB8AC3E}">
        <p14:creationId xmlns:p14="http://schemas.microsoft.com/office/powerpoint/2010/main" val="490679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7BFDA9F6-86F1-4791-A61F-8F25AE9B3697}"/>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9B611107-DF1B-4242-BC08-2A01028F85B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EA0D3A3A-E85E-4CCE-A823-42D65777CC8F}"/>
              </a:ext>
            </a:extLst>
          </p:cNvPr>
          <p:cNvSpPr>
            <a:spLocks noGrp="1" noChangeArrowheads="1"/>
          </p:cNvSpPr>
          <p:nvPr>
            <p:ph type="sldNum" sz="quarter" idx="12"/>
          </p:nvPr>
        </p:nvSpPr>
        <p:spPr>
          <a:ln/>
        </p:spPr>
        <p:txBody>
          <a:bodyPr/>
          <a:lstStyle>
            <a:lvl1pPr>
              <a:defRPr/>
            </a:lvl1pPr>
          </a:lstStyle>
          <a:p>
            <a:fld id="{C14A41E8-0831-4880-9141-E09BF008BB20}" type="slidenum">
              <a:rPr lang="en-GB" altLang="en-US"/>
              <a:pPr/>
              <a:t>‹#›</a:t>
            </a:fld>
            <a:endParaRPr lang="en-GB" altLang="en-US"/>
          </a:p>
        </p:txBody>
      </p:sp>
    </p:spTree>
    <p:extLst>
      <p:ext uri="{BB962C8B-B14F-4D97-AF65-F5344CB8AC3E}">
        <p14:creationId xmlns:p14="http://schemas.microsoft.com/office/powerpoint/2010/main" val="843385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D6AC4EE3-01AE-423B-A7E2-12201CDB3148}"/>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0A7A061F-3219-4402-8DA0-656E627DFD31}"/>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AE19A738-E87F-4222-A26F-210A9485B6F2}"/>
              </a:ext>
            </a:extLst>
          </p:cNvPr>
          <p:cNvSpPr>
            <a:spLocks noGrp="1" noChangeArrowheads="1"/>
          </p:cNvSpPr>
          <p:nvPr>
            <p:ph type="sldNum" sz="quarter" idx="12"/>
          </p:nvPr>
        </p:nvSpPr>
        <p:spPr>
          <a:ln/>
        </p:spPr>
        <p:txBody>
          <a:bodyPr/>
          <a:lstStyle>
            <a:lvl1pPr>
              <a:defRPr/>
            </a:lvl1pPr>
          </a:lstStyle>
          <a:p>
            <a:fld id="{61519B01-D0EA-4AF7-88FF-15F27F14D11A}" type="slidenum">
              <a:rPr lang="en-GB" altLang="en-US"/>
              <a:pPr/>
              <a:t>‹#›</a:t>
            </a:fld>
            <a:endParaRPr lang="en-GB" altLang="en-US"/>
          </a:p>
        </p:txBody>
      </p:sp>
    </p:spTree>
    <p:extLst>
      <p:ext uri="{BB962C8B-B14F-4D97-AF65-F5344CB8AC3E}">
        <p14:creationId xmlns:p14="http://schemas.microsoft.com/office/powerpoint/2010/main" val="3366101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5A62358D-B935-4E69-8AAD-9921C0306EDF}"/>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A4E612BE-3929-43DA-A756-064AE1C6A47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B4A84C33-2E1E-47E7-B222-18E406CA6E13}"/>
              </a:ext>
            </a:extLst>
          </p:cNvPr>
          <p:cNvSpPr>
            <a:spLocks noGrp="1" noChangeArrowheads="1"/>
          </p:cNvSpPr>
          <p:nvPr>
            <p:ph type="sldNum" sz="quarter" idx="12"/>
          </p:nvPr>
        </p:nvSpPr>
        <p:spPr>
          <a:ln/>
        </p:spPr>
        <p:txBody>
          <a:bodyPr/>
          <a:lstStyle>
            <a:lvl1pPr>
              <a:defRPr/>
            </a:lvl1pPr>
          </a:lstStyle>
          <a:p>
            <a:fld id="{8289E67A-AAEB-4BA0-8C78-EB01E610052E}" type="slidenum">
              <a:rPr lang="en-GB" altLang="en-US"/>
              <a:pPr/>
              <a:t>‹#›</a:t>
            </a:fld>
            <a:endParaRPr lang="en-GB" altLang="en-US"/>
          </a:p>
        </p:txBody>
      </p:sp>
    </p:spTree>
    <p:extLst>
      <p:ext uri="{BB962C8B-B14F-4D97-AF65-F5344CB8AC3E}">
        <p14:creationId xmlns:p14="http://schemas.microsoft.com/office/powerpoint/2010/main" val="3827136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E81B0DF1-134B-41A2-B232-EEE0A4CEAFC9}"/>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B0A6D20A-2C9C-4919-A1E5-E8538181892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41C0E85B-ECB0-4804-9F5D-89AAD1C32E81}"/>
              </a:ext>
            </a:extLst>
          </p:cNvPr>
          <p:cNvSpPr>
            <a:spLocks noGrp="1" noChangeArrowheads="1"/>
          </p:cNvSpPr>
          <p:nvPr>
            <p:ph type="sldNum" sz="quarter" idx="12"/>
          </p:nvPr>
        </p:nvSpPr>
        <p:spPr>
          <a:ln/>
        </p:spPr>
        <p:txBody>
          <a:bodyPr/>
          <a:lstStyle>
            <a:lvl1pPr>
              <a:defRPr/>
            </a:lvl1pPr>
          </a:lstStyle>
          <a:p>
            <a:fld id="{FAFFF7F0-CC33-43E6-BE29-296D37C0524C}" type="slidenum">
              <a:rPr lang="en-GB" altLang="en-US"/>
              <a:pPr/>
              <a:t>‹#›</a:t>
            </a:fld>
            <a:endParaRPr lang="en-GB" altLang="en-US"/>
          </a:p>
        </p:txBody>
      </p:sp>
    </p:spTree>
    <p:extLst>
      <p:ext uri="{BB962C8B-B14F-4D97-AF65-F5344CB8AC3E}">
        <p14:creationId xmlns:p14="http://schemas.microsoft.com/office/powerpoint/2010/main" val="2910264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D4C8A9-FBE9-46A1-BD5A-F64309C0AE01}"/>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AF2DD0B7-9CB9-4911-8FD1-2C5E1A5DFBD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83CBB364-E1C7-41D8-AE98-72D15AECB602}"/>
              </a:ext>
            </a:extLst>
          </p:cNvPr>
          <p:cNvSpPr>
            <a:spLocks noGrp="1" noChangeArrowheads="1"/>
          </p:cNvSpPr>
          <p:nvPr>
            <p:ph type="sldNum" sz="quarter" idx="12"/>
          </p:nvPr>
        </p:nvSpPr>
        <p:spPr>
          <a:ln/>
        </p:spPr>
        <p:txBody>
          <a:bodyPr/>
          <a:lstStyle>
            <a:lvl1pPr>
              <a:defRPr/>
            </a:lvl1pPr>
          </a:lstStyle>
          <a:p>
            <a:fld id="{ED0C5EC4-E919-432D-B6E0-369DD9180E9B}" type="slidenum">
              <a:rPr lang="en-GB" altLang="en-US"/>
              <a:pPr/>
              <a:t>‹#›</a:t>
            </a:fld>
            <a:endParaRPr lang="en-GB" altLang="en-US"/>
          </a:p>
        </p:txBody>
      </p:sp>
    </p:spTree>
    <p:extLst>
      <p:ext uri="{BB962C8B-B14F-4D97-AF65-F5344CB8AC3E}">
        <p14:creationId xmlns:p14="http://schemas.microsoft.com/office/powerpoint/2010/main" val="94764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9A744953-D060-4412-9360-445E8C0920F7}"/>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F8C39C2A-19C4-4B51-A371-259CB5AC1AB4}"/>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4DD4205A-671C-4C02-85C8-FBD6F53182FF}"/>
              </a:ext>
            </a:extLst>
          </p:cNvPr>
          <p:cNvSpPr>
            <a:spLocks noGrp="1" noChangeArrowheads="1"/>
          </p:cNvSpPr>
          <p:nvPr>
            <p:ph type="sldNum" sz="quarter" idx="12"/>
          </p:nvPr>
        </p:nvSpPr>
        <p:spPr>
          <a:ln/>
        </p:spPr>
        <p:txBody>
          <a:bodyPr/>
          <a:lstStyle>
            <a:lvl1pPr>
              <a:defRPr/>
            </a:lvl1pPr>
          </a:lstStyle>
          <a:p>
            <a:fld id="{50FAEC09-97C4-4E60-9427-685E4D2A23DD}" type="slidenum">
              <a:rPr lang="en-GB" altLang="en-US"/>
              <a:pPr/>
              <a:t>‹#›</a:t>
            </a:fld>
            <a:endParaRPr lang="en-GB" altLang="en-US"/>
          </a:p>
        </p:txBody>
      </p:sp>
    </p:spTree>
    <p:extLst>
      <p:ext uri="{BB962C8B-B14F-4D97-AF65-F5344CB8AC3E}">
        <p14:creationId xmlns:p14="http://schemas.microsoft.com/office/powerpoint/2010/main" val="501878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BD66ECB1-D387-4FAA-BF40-353BA334AB44}"/>
              </a:ext>
            </a:extLst>
          </p:cNvPr>
          <p:cNvSpPr>
            <a:spLocks noGrp="1" noChangeArrowheads="1"/>
          </p:cNvSpPr>
          <p:nvPr>
            <p:ph type="dt" sz="half" idx="10"/>
          </p:nvPr>
        </p:nvSpPr>
        <p:spPr>
          <a:ln/>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D5E27563-DF4D-40E0-A24E-9D8BE8693C53}"/>
              </a:ext>
            </a:extLst>
          </p:cNvPr>
          <p:cNvSpPr>
            <a:spLocks noGrp="1" noChangeArrowheads="1"/>
          </p:cNvSpPr>
          <p:nvPr>
            <p:ph type="ftr" sz="quarter" idx="11"/>
          </p:nvPr>
        </p:nvSpPr>
        <p:spPr>
          <a:ln/>
        </p:spPr>
        <p:txBody>
          <a:bodyPr/>
          <a:lstStyle>
            <a:lvl1pPr>
              <a:defRPr/>
            </a:lvl1pPr>
          </a:lstStyle>
          <a:p>
            <a:pPr>
              <a:defRPr/>
            </a:pPr>
            <a:endParaRPr lang="en-GB"/>
          </a:p>
        </p:txBody>
      </p:sp>
      <p:sp>
        <p:nvSpPr>
          <p:cNvPr id="9" name="Rectangle 6">
            <a:extLst>
              <a:ext uri="{FF2B5EF4-FFF2-40B4-BE49-F238E27FC236}">
                <a16:creationId xmlns:a16="http://schemas.microsoft.com/office/drawing/2014/main" id="{807EB73A-49FB-4D41-88E6-79377446C314}"/>
              </a:ext>
            </a:extLst>
          </p:cNvPr>
          <p:cNvSpPr>
            <a:spLocks noGrp="1" noChangeArrowheads="1"/>
          </p:cNvSpPr>
          <p:nvPr>
            <p:ph type="sldNum" sz="quarter" idx="12"/>
          </p:nvPr>
        </p:nvSpPr>
        <p:spPr>
          <a:ln/>
        </p:spPr>
        <p:txBody>
          <a:bodyPr/>
          <a:lstStyle>
            <a:lvl1pPr>
              <a:defRPr/>
            </a:lvl1pPr>
          </a:lstStyle>
          <a:p>
            <a:fld id="{A120F3F9-5F8E-46B2-BD4C-BB0299E5CB2C}" type="slidenum">
              <a:rPr lang="en-GB" altLang="en-US"/>
              <a:pPr/>
              <a:t>‹#›</a:t>
            </a:fld>
            <a:endParaRPr lang="en-GB" altLang="en-US"/>
          </a:p>
        </p:txBody>
      </p:sp>
    </p:spTree>
    <p:extLst>
      <p:ext uri="{BB962C8B-B14F-4D97-AF65-F5344CB8AC3E}">
        <p14:creationId xmlns:p14="http://schemas.microsoft.com/office/powerpoint/2010/main" val="3882231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9B4CAF4C-71E4-4D2E-985A-6BAC3C51A7F6}"/>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9DD9E2D9-F2D0-45D9-91D7-DEECF13AB6B2}"/>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1B96B275-A150-42F7-88B7-697768831AB5}"/>
              </a:ext>
            </a:extLst>
          </p:cNvPr>
          <p:cNvSpPr>
            <a:spLocks noGrp="1" noChangeArrowheads="1"/>
          </p:cNvSpPr>
          <p:nvPr>
            <p:ph type="sldNum" sz="quarter" idx="12"/>
          </p:nvPr>
        </p:nvSpPr>
        <p:spPr>
          <a:ln/>
        </p:spPr>
        <p:txBody>
          <a:bodyPr/>
          <a:lstStyle>
            <a:lvl1pPr>
              <a:defRPr/>
            </a:lvl1pPr>
          </a:lstStyle>
          <a:p>
            <a:fld id="{4CA90BAB-9E2C-41EF-BE84-753B4D57355A}" type="slidenum">
              <a:rPr lang="en-GB" altLang="en-US"/>
              <a:pPr/>
              <a:t>‹#›</a:t>
            </a:fld>
            <a:endParaRPr lang="en-GB" altLang="en-US"/>
          </a:p>
        </p:txBody>
      </p:sp>
    </p:spTree>
    <p:extLst>
      <p:ext uri="{BB962C8B-B14F-4D97-AF65-F5344CB8AC3E}">
        <p14:creationId xmlns:p14="http://schemas.microsoft.com/office/powerpoint/2010/main" val="1875579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3DE39D0-4AAC-42FA-9B10-325DA9E1B0CD}"/>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74391086-4E51-4FBD-BCB7-23C6290DE88D}"/>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6">
            <a:extLst>
              <a:ext uri="{FF2B5EF4-FFF2-40B4-BE49-F238E27FC236}">
                <a16:creationId xmlns:a16="http://schemas.microsoft.com/office/drawing/2014/main" id="{F2E91B0B-BC4F-4448-AA6F-444C49347863}"/>
              </a:ext>
            </a:extLst>
          </p:cNvPr>
          <p:cNvSpPr>
            <a:spLocks noGrp="1" noChangeArrowheads="1"/>
          </p:cNvSpPr>
          <p:nvPr>
            <p:ph type="sldNum" sz="quarter" idx="12"/>
          </p:nvPr>
        </p:nvSpPr>
        <p:spPr>
          <a:ln/>
        </p:spPr>
        <p:txBody>
          <a:bodyPr/>
          <a:lstStyle>
            <a:lvl1pPr>
              <a:defRPr/>
            </a:lvl1pPr>
          </a:lstStyle>
          <a:p>
            <a:fld id="{6DC2B855-8715-42D5-A1DC-A044AB4E67BF}" type="slidenum">
              <a:rPr lang="en-GB" altLang="en-US"/>
              <a:pPr/>
              <a:t>‹#›</a:t>
            </a:fld>
            <a:endParaRPr lang="en-GB" altLang="en-US"/>
          </a:p>
        </p:txBody>
      </p:sp>
    </p:spTree>
    <p:extLst>
      <p:ext uri="{BB962C8B-B14F-4D97-AF65-F5344CB8AC3E}">
        <p14:creationId xmlns:p14="http://schemas.microsoft.com/office/powerpoint/2010/main" val="1038827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1751F16-ADB3-4F36-80CF-68CD3542C875}"/>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2F9282FB-44CB-4527-9DB4-6D9608D9220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1ECCB0EC-82BF-4DC8-9DA9-BC0F5B446FA6}"/>
              </a:ext>
            </a:extLst>
          </p:cNvPr>
          <p:cNvSpPr>
            <a:spLocks noGrp="1" noChangeArrowheads="1"/>
          </p:cNvSpPr>
          <p:nvPr>
            <p:ph type="sldNum" sz="quarter" idx="12"/>
          </p:nvPr>
        </p:nvSpPr>
        <p:spPr>
          <a:ln/>
        </p:spPr>
        <p:txBody>
          <a:bodyPr/>
          <a:lstStyle>
            <a:lvl1pPr>
              <a:defRPr/>
            </a:lvl1pPr>
          </a:lstStyle>
          <a:p>
            <a:fld id="{5419F44A-A536-417C-9BCF-D7996E7BD825}" type="slidenum">
              <a:rPr lang="en-GB" altLang="en-US"/>
              <a:pPr/>
              <a:t>‹#›</a:t>
            </a:fld>
            <a:endParaRPr lang="en-GB" altLang="en-US"/>
          </a:p>
        </p:txBody>
      </p:sp>
    </p:spTree>
    <p:extLst>
      <p:ext uri="{BB962C8B-B14F-4D97-AF65-F5344CB8AC3E}">
        <p14:creationId xmlns:p14="http://schemas.microsoft.com/office/powerpoint/2010/main" val="1972407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4A7D98F-32D7-4F20-AC13-B71B779851A7}"/>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7BF07972-F1BE-46BA-8A8B-E419D85C4788}"/>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0FA1178F-73D7-4A62-A780-4299036CC186}"/>
              </a:ext>
            </a:extLst>
          </p:cNvPr>
          <p:cNvSpPr>
            <a:spLocks noGrp="1" noChangeArrowheads="1"/>
          </p:cNvSpPr>
          <p:nvPr>
            <p:ph type="sldNum" sz="quarter" idx="12"/>
          </p:nvPr>
        </p:nvSpPr>
        <p:spPr>
          <a:ln/>
        </p:spPr>
        <p:txBody>
          <a:bodyPr/>
          <a:lstStyle>
            <a:lvl1pPr>
              <a:defRPr/>
            </a:lvl1pPr>
          </a:lstStyle>
          <a:p>
            <a:fld id="{1442B6D8-2B71-4CB7-9EE8-BED5686EFD32}" type="slidenum">
              <a:rPr lang="en-GB" altLang="en-US"/>
              <a:pPr/>
              <a:t>‹#›</a:t>
            </a:fld>
            <a:endParaRPr lang="en-GB" altLang="en-US"/>
          </a:p>
        </p:txBody>
      </p:sp>
    </p:spTree>
    <p:extLst>
      <p:ext uri="{BB962C8B-B14F-4D97-AF65-F5344CB8AC3E}">
        <p14:creationId xmlns:p14="http://schemas.microsoft.com/office/powerpoint/2010/main" val="3486150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4835D6D-5B05-40C8-B02B-9CF2F60AD475}"/>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Rectangle 3">
            <a:extLst>
              <a:ext uri="{FF2B5EF4-FFF2-40B4-BE49-F238E27FC236}">
                <a16:creationId xmlns:a16="http://schemas.microsoft.com/office/drawing/2014/main" id="{5A54A823-EE8A-4BC1-B4DA-632D904E200A}"/>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8" name="Rectangle 4">
            <a:extLst>
              <a:ext uri="{FF2B5EF4-FFF2-40B4-BE49-F238E27FC236}">
                <a16:creationId xmlns:a16="http://schemas.microsoft.com/office/drawing/2014/main" id="{09301D18-0DBE-4BB5-9C4B-2F3894DA95E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GB"/>
          </a:p>
        </p:txBody>
      </p:sp>
      <p:sp>
        <p:nvSpPr>
          <p:cNvPr id="1029" name="Rectangle 5">
            <a:extLst>
              <a:ext uri="{FF2B5EF4-FFF2-40B4-BE49-F238E27FC236}">
                <a16:creationId xmlns:a16="http://schemas.microsoft.com/office/drawing/2014/main" id="{3B30FE15-F075-479D-ABB2-07A0122BCAD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GB"/>
          </a:p>
        </p:txBody>
      </p:sp>
      <p:sp>
        <p:nvSpPr>
          <p:cNvPr id="1030" name="Rectangle 6">
            <a:extLst>
              <a:ext uri="{FF2B5EF4-FFF2-40B4-BE49-F238E27FC236}">
                <a16:creationId xmlns:a16="http://schemas.microsoft.com/office/drawing/2014/main" id="{FD7F26E6-3DAD-426C-87FC-BE09041B8FDE}"/>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4DE171A-FBFC-4A8F-A530-6A446F6F5D8F}" type="slidenum">
              <a:rPr lang="en-GB" altLang="en-US"/>
              <a:pPr/>
              <a:t>‹#›</a:t>
            </a:fld>
            <a:endParaRPr lang="en-GB" altLang="en-US"/>
          </a:p>
        </p:txBody>
      </p:sp>
      <p:pic>
        <p:nvPicPr>
          <p:cNvPr id="1031" name="Picture 7" descr="4 revised">
            <a:extLst>
              <a:ext uri="{FF2B5EF4-FFF2-40B4-BE49-F238E27FC236}">
                <a16:creationId xmlns:a16="http://schemas.microsoft.com/office/drawing/2014/main" id="{C89CA796-C64C-4C5C-BFE3-B4ABF8564A37}"/>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www.publicdomainpictures.net/view-image.php?image=191735&amp;picture=cash-in-hand"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hyperlink" Target="https://www.wallpaperflare.com/kevin-durant-monochrome-stadium-soccer-pitches-sports-sportwear-wallpaper-cacby" TargetMode="Externa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www.refreshhull.org.uk/"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hyperlink" Target="http://www.talktofrank.com/" TargetMode="External"/><Relationship Id="rId4" Type="http://schemas.openxmlformats.org/officeDocument/2006/relationships/hyperlink" Target="http://www.smokefreehull.org.u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5254D31-B87D-4118-B94C-BFAA8B90F844}"/>
              </a:ext>
            </a:extLst>
          </p:cNvPr>
          <p:cNvSpPr>
            <a:spLocks noGrp="1" noChangeArrowheads="1"/>
          </p:cNvSpPr>
          <p:nvPr>
            <p:ph type="ctrTitle"/>
          </p:nvPr>
        </p:nvSpPr>
        <p:spPr/>
        <p:txBody>
          <a:bodyPr/>
          <a:lstStyle/>
          <a:p>
            <a:pPr eaLnBrk="1" hangingPunct="1"/>
            <a:r>
              <a:rPr lang="en-US" altLang="en-US" sz="2800" b="1" dirty="0"/>
              <a:t>VAPING AND E- CIGARETTES</a:t>
            </a:r>
          </a:p>
        </p:txBody>
      </p:sp>
      <p:sp>
        <p:nvSpPr>
          <p:cNvPr id="2051" name="Rectangle 3">
            <a:extLst>
              <a:ext uri="{FF2B5EF4-FFF2-40B4-BE49-F238E27FC236}">
                <a16:creationId xmlns:a16="http://schemas.microsoft.com/office/drawing/2014/main" id="{F3B3F13A-F408-4414-BD5E-5C5DC3D46040}"/>
              </a:ext>
            </a:extLst>
          </p:cNvPr>
          <p:cNvSpPr>
            <a:spLocks noGrp="1" noChangeArrowheads="1"/>
          </p:cNvSpPr>
          <p:nvPr>
            <p:ph type="subTitle" idx="1"/>
          </p:nvPr>
        </p:nvSpPr>
        <p:spPr>
          <a:xfrm>
            <a:off x="1371600" y="2996952"/>
            <a:ext cx="6400800" cy="1752600"/>
          </a:xfrm>
        </p:spPr>
        <p:txBody>
          <a:bodyPr/>
          <a:lstStyle/>
          <a:p>
            <a:pPr eaLnBrk="1" hangingPunct="1"/>
            <a:r>
              <a:rPr lang="en-US" altLang="en-US" sz="7200" b="1" dirty="0"/>
              <a:t>THE FACTS</a:t>
            </a:r>
          </a:p>
        </p:txBody>
      </p:sp>
      <p:sp>
        <p:nvSpPr>
          <p:cNvPr id="2" name="TextBox 1">
            <a:extLst>
              <a:ext uri="{FF2B5EF4-FFF2-40B4-BE49-F238E27FC236}">
                <a16:creationId xmlns:a16="http://schemas.microsoft.com/office/drawing/2014/main" id="{0291D87C-B388-05CD-E19A-2B1BA871E52B}"/>
              </a:ext>
            </a:extLst>
          </p:cNvPr>
          <p:cNvSpPr txBox="1"/>
          <p:nvPr/>
        </p:nvSpPr>
        <p:spPr>
          <a:xfrm>
            <a:off x="395536" y="6381328"/>
            <a:ext cx="4752528" cy="246221"/>
          </a:xfrm>
          <a:prstGeom prst="rect">
            <a:avLst/>
          </a:prstGeom>
          <a:noFill/>
        </p:spPr>
        <p:txBody>
          <a:bodyPr wrap="square" rtlCol="0">
            <a:spAutoFit/>
          </a:bodyPr>
          <a:lstStyle/>
          <a:p>
            <a:r>
              <a:rPr lang="en-GB" sz="1000" dirty="0"/>
              <a:t>With thanks to Smokefree Sheffield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7489C-A5EC-B1B6-82A1-B01EAA1DF1C4}"/>
              </a:ext>
            </a:extLst>
          </p:cNvPr>
          <p:cNvSpPr>
            <a:spLocks noGrp="1"/>
          </p:cNvSpPr>
          <p:nvPr>
            <p:ph type="title"/>
          </p:nvPr>
        </p:nvSpPr>
        <p:spPr>
          <a:xfrm>
            <a:off x="457200" y="764704"/>
            <a:ext cx="8229600" cy="4234482"/>
          </a:xfrm>
        </p:spPr>
        <p:txBody>
          <a:bodyPr/>
          <a:lstStyle/>
          <a:p>
            <a:r>
              <a:rPr lang="en-GB" dirty="0"/>
              <a:t>It’s against the law to sell them to anyone under 18</a:t>
            </a:r>
            <a:br>
              <a:rPr lang="en-GB" dirty="0"/>
            </a:br>
            <a:br>
              <a:rPr lang="en-GB" dirty="0"/>
            </a:br>
            <a:r>
              <a:rPr lang="en-GB" dirty="0"/>
              <a:t>It’s also illegal for adults to buy vapes for anyone under 18</a:t>
            </a:r>
          </a:p>
        </p:txBody>
      </p:sp>
    </p:spTree>
    <p:extLst>
      <p:ext uri="{BB962C8B-B14F-4D97-AF65-F5344CB8AC3E}">
        <p14:creationId xmlns:p14="http://schemas.microsoft.com/office/powerpoint/2010/main" val="1312171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842E5-D59A-F5A8-7081-0F2C9976F8C1}"/>
              </a:ext>
            </a:extLst>
          </p:cNvPr>
          <p:cNvSpPr>
            <a:spLocks noGrp="1"/>
          </p:cNvSpPr>
          <p:nvPr>
            <p:ph type="title"/>
          </p:nvPr>
        </p:nvSpPr>
        <p:spPr>
          <a:xfrm>
            <a:off x="457200" y="503238"/>
            <a:ext cx="8229600" cy="4234482"/>
          </a:xfrm>
        </p:spPr>
        <p:txBody>
          <a:bodyPr/>
          <a:lstStyle/>
          <a:p>
            <a:r>
              <a:rPr lang="en-GB" dirty="0"/>
              <a:t>Anyone who knowingly sells vapes to under 18s is             driven by profit and doesn’t  care who they sell to</a:t>
            </a:r>
          </a:p>
        </p:txBody>
      </p:sp>
      <p:pic>
        <p:nvPicPr>
          <p:cNvPr id="11" name="Picture 10" descr="A hand holding a fanned out currency&#10;&#10;Description automatically generated with low confidence">
            <a:extLst>
              <a:ext uri="{FF2B5EF4-FFF2-40B4-BE49-F238E27FC236}">
                <a16:creationId xmlns:a16="http://schemas.microsoft.com/office/drawing/2014/main" id="{3DCE2338-E54A-A3F9-DA33-D3AF752861B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0" y="3963434"/>
            <a:ext cx="3851920" cy="2858847"/>
          </a:xfrm>
          <a:prstGeom prst="rect">
            <a:avLst/>
          </a:prstGeom>
        </p:spPr>
      </p:pic>
    </p:spTree>
    <p:extLst>
      <p:ext uri="{BB962C8B-B14F-4D97-AF65-F5344CB8AC3E}">
        <p14:creationId xmlns:p14="http://schemas.microsoft.com/office/powerpoint/2010/main" val="710883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9915-18E1-1F7B-BD25-9B4E7E811205}"/>
              </a:ext>
            </a:extLst>
          </p:cNvPr>
          <p:cNvSpPr>
            <a:spLocks noGrp="1"/>
          </p:cNvSpPr>
          <p:nvPr>
            <p:ph type="title"/>
          </p:nvPr>
        </p:nvSpPr>
        <p:spPr>
          <a:xfrm>
            <a:off x="457200" y="1916832"/>
            <a:ext cx="8229600" cy="1143000"/>
          </a:xfrm>
        </p:spPr>
        <p:txBody>
          <a:bodyPr/>
          <a:lstStyle/>
          <a:p>
            <a:r>
              <a:rPr lang="en-GB" dirty="0"/>
              <a:t>Vapes can have an impact on the environment</a:t>
            </a:r>
          </a:p>
        </p:txBody>
      </p:sp>
      <p:pic>
        <p:nvPicPr>
          <p:cNvPr id="6" name="Graphic 5" descr="The sun peeking from behind a cloud">
            <a:extLst>
              <a:ext uri="{FF2B5EF4-FFF2-40B4-BE49-F238E27FC236}">
                <a16:creationId xmlns:a16="http://schemas.microsoft.com/office/drawing/2014/main" id="{76E2153D-62F9-F6B9-E60B-E6658EADC7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76" y="-369168"/>
            <a:ext cx="3292232" cy="3292232"/>
          </a:xfrm>
          <a:prstGeom prst="rect">
            <a:avLst/>
          </a:prstGeom>
        </p:spPr>
      </p:pic>
      <p:pic>
        <p:nvPicPr>
          <p:cNvPr id="8" name="Graphic 7" descr="A group of trees with bushes and flowers">
            <a:extLst>
              <a:ext uri="{FF2B5EF4-FFF2-40B4-BE49-F238E27FC236}">
                <a16:creationId xmlns:a16="http://schemas.microsoft.com/office/drawing/2014/main" id="{6124A1A6-F1B2-D85C-B106-603960714C8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52120" y="2522612"/>
            <a:ext cx="3724656" cy="3724656"/>
          </a:xfrm>
          <a:prstGeom prst="rect">
            <a:avLst/>
          </a:prstGeom>
        </p:spPr>
      </p:pic>
      <p:pic>
        <p:nvPicPr>
          <p:cNvPr id="10" name="Graphic 9" descr="A butterfly">
            <a:extLst>
              <a:ext uri="{FF2B5EF4-FFF2-40B4-BE49-F238E27FC236}">
                <a16:creationId xmlns:a16="http://schemas.microsoft.com/office/drawing/2014/main" id="{4342315B-CD78-0EA2-5E66-3B27FC9FA42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7200" y="5209064"/>
            <a:ext cx="1143000" cy="1143000"/>
          </a:xfrm>
          <a:prstGeom prst="rect">
            <a:avLst/>
          </a:prstGeom>
        </p:spPr>
      </p:pic>
    </p:spTree>
    <p:extLst>
      <p:ext uri="{BB962C8B-B14F-4D97-AF65-F5344CB8AC3E}">
        <p14:creationId xmlns:p14="http://schemas.microsoft.com/office/powerpoint/2010/main" val="3996707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field with white circles&#10;&#10;Description automatically generated with low confidence">
            <a:extLst>
              <a:ext uri="{FF2B5EF4-FFF2-40B4-BE49-F238E27FC236}">
                <a16:creationId xmlns:a16="http://schemas.microsoft.com/office/drawing/2014/main" id="{34C8783C-C6E4-EA6E-77E9-1FD2C34A944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0" y="0"/>
            <a:ext cx="9116503" cy="5949280"/>
          </a:xfrm>
          <a:prstGeom prst="rect">
            <a:avLst/>
          </a:prstGeom>
        </p:spPr>
      </p:pic>
      <p:sp>
        <p:nvSpPr>
          <p:cNvPr id="2" name="Title 1">
            <a:extLst>
              <a:ext uri="{FF2B5EF4-FFF2-40B4-BE49-F238E27FC236}">
                <a16:creationId xmlns:a16="http://schemas.microsoft.com/office/drawing/2014/main" id="{809218CF-6BAB-F1D4-73F6-D1055B7DED5F}"/>
              </a:ext>
            </a:extLst>
          </p:cNvPr>
          <p:cNvSpPr>
            <a:spLocks noGrp="1"/>
          </p:cNvSpPr>
          <p:nvPr>
            <p:ph type="title"/>
          </p:nvPr>
        </p:nvSpPr>
        <p:spPr>
          <a:xfrm>
            <a:off x="390364" y="908720"/>
            <a:ext cx="8363272" cy="4234482"/>
          </a:xfrm>
        </p:spPr>
        <p:txBody>
          <a:bodyPr/>
          <a:lstStyle/>
          <a:p>
            <a:r>
              <a:rPr lang="en-GB" sz="4000" dirty="0"/>
              <a:t>Approximately </a:t>
            </a:r>
            <a:r>
              <a:rPr lang="en-GB" sz="4000" b="1" dirty="0"/>
              <a:t>1.3 </a:t>
            </a:r>
            <a:r>
              <a:rPr lang="en-GB" sz="4000" dirty="0"/>
              <a:t>million disposable vapes are thrown away every week in the UK: enough to cover </a:t>
            </a:r>
            <a:r>
              <a:rPr lang="en-GB" sz="4000" b="1" dirty="0"/>
              <a:t>22 football pitches</a:t>
            </a:r>
          </a:p>
        </p:txBody>
      </p:sp>
    </p:spTree>
    <p:extLst>
      <p:ext uri="{BB962C8B-B14F-4D97-AF65-F5344CB8AC3E}">
        <p14:creationId xmlns:p14="http://schemas.microsoft.com/office/powerpoint/2010/main" val="2050208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35CF1-8BA1-E463-FA30-C484818C17BA}"/>
              </a:ext>
            </a:extLst>
          </p:cNvPr>
          <p:cNvSpPr>
            <a:spLocks noGrp="1"/>
          </p:cNvSpPr>
          <p:nvPr>
            <p:ph type="title"/>
          </p:nvPr>
        </p:nvSpPr>
        <p:spPr>
          <a:xfrm>
            <a:off x="457200" y="404664"/>
            <a:ext cx="8229600" cy="4032448"/>
          </a:xfrm>
        </p:spPr>
        <p:txBody>
          <a:bodyPr/>
          <a:lstStyle/>
          <a:p>
            <a:r>
              <a:rPr lang="en-GB" sz="3600" dirty="0"/>
              <a:t>Single-use vapes contain batteries and difficult to recycle plastics</a:t>
            </a:r>
            <a:br>
              <a:rPr lang="en-GB" sz="3600" dirty="0"/>
            </a:br>
            <a:br>
              <a:rPr lang="en-GB" sz="3600" dirty="0"/>
            </a:br>
            <a:r>
              <a:rPr lang="en-GB" sz="3600" dirty="0"/>
              <a:t>These break down in landfills causing dangerous chemicals to pollute the   soil and water</a:t>
            </a:r>
          </a:p>
        </p:txBody>
      </p:sp>
      <p:pic>
        <p:nvPicPr>
          <p:cNvPr id="3" name="Picture 2">
            <a:extLst>
              <a:ext uri="{FF2B5EF4-FFF2-40B4-BE49-F238E27FC236}">
                <a16:creationId xmlns:a16="http://schemas.microsoft.com/office/drawing/2014/main" id="{1CECA77F-90FB-A231-01C7-B0E33754D69A}"/>
              </a:ext>
            </a:extLst>
          </p:cNvPr>
          <p:cNvPicPr>
            <a:picLocks noChangeAspect="1"/>
          </p:cNvPicPr>
          <p:nvPr/>
        </p:nvPicPr>
        <p:blipFill>
          <a:blip r:embed="rId3"/>
          <a:stretch>
            <a:fillRect/>
          </a:stretch>
        </p:blipFill>
        <p:spPr>
          <a:xfrm>
            <a:off x="4364172" y="4077072"/>
            <a:ext cx="4322628" cy="2048757"/>
          </a:xfrm>
          <a:prstGeom prst="rect">
            <a:avLst/>
          </a:prstGeom>
        </p:spPr>
      </p:pic>
    </p:spTree>
    <p:extLst>
      <p:ext uri="{BB962C8B-B14F-4D97-AF65-F5344CB8AC3E}">
        <p14:creationId xmlns:p14="http://schemas.microsoft.com/office/powerpoint/2010/main" val="202842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144FB-E9DC-86B2-B5A9-57C77140D5BE}"/>
              </a:ext>
            </a:extLst>
          </p:cNvPr>
          <p:cNvSpPr>
            <a:spLocks noGrp="1"/>
          </p:cNvSpPr>
          <p:nvPr>
            <p:ph type="title"/>
          </p:nvPr>
        </p:nvSpPr>
        <p:spPr>
          <a:xfrm>
            <a:off x="457200" y="274638"/>
            <a:ext cx="8229600" cy="5026570"/>
          </a:xfrm>
        </p:spPr>
        <p:txBody>
          <a:bodyPr/>
          <a:lstStyle/>
          <a:p>
            <a:r>
              <a:rPr lang="en-GB" dirty="0"/>
              <a:t>These chemicals can cause harm to humans, animals      and the environment</a:t>
            </a:r>
          </a:p>
        </p:txBody>
      </p:sp>
    </p:spTree>
    <p:extLst>
      <p:ext uri="{BB962C8B-B14F-4D97-AF65-F5344CB8AC3E}">
        <p14:creationId xmlns:p14="http://schemas.microsoft.com/office/powerpoint/2010/main" val="80098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4DE1C-E2C9-F136-0C39-3DAED1738406}"/>
              </a:ext>
            </a:extLst>
          </p:cNvPr>
          <p:cNvSpPr>
            <a:spLocks noGrp="1"/>
          </p:cNvSpPr>
          <p:nvPr>
            <p:ph type="title"/>
          </p:nvPr>
        </p:nvSpPr>
        <p:spPr>
          <a:xfrm>
            <a:off x="457200" y="1052736"/>
            <a:ext cx="8229600" cy="4378498"/>
          </a:xfrm>
        </p:spPr>
        <p:txBody>
          <a:bodyPr/>
          <a:lstStyle/>
          <a:p>
            <a:r>
              <a:rPr lang="en-GB" sz="3600" b="1" dirty="0"/>
              <a:t>IMPACT OF TOBACCO ON THE </a:t>
            </a:r>
            <a:br>
              <a:rPr lang="en-GB" dirty="0"/>
            </a:br>
            <a:r>
              <a:rPr lang="en-GB" sz="7200" b="1" dirty="0"/>
              <a:t>ENVIRONMENT</a:t>
            </a:r>
          </a:p>
        </p:txBody>
      </p:sp>
    </p:spTree>
    <p:extLst>
      <p:ext uri="{BB962C8B-B14F-4D97-AF65-F5344CB8AC3E}">
        <p14:creationId xmlns:p14="http://schemas.microsoft.com/office/powerpoint/2010/main" val="4197074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DB374-9A59-668E-5F84-A0251BD9985C}"/>
              </a:ext>
            </a:extLst>
          </p:cNvPr>
          <p:cNvSpPr>
            <a:spLocks noGrp="1"/>
          </p:cNvSpPr>
          <p:nvPr>
            <p:ph type="title"/>
          </p:nvPr>
        </p:nvSpPr>
        <p:spPr>
          <a:xfrm>
            <a:off x="280777" y="875621"/>
            <a:ext cx="8584344" cy="1143000"/>
          </a:xfrm>
        </p:spPr>
        <p:txBody>
          <a:bodyPr/>
          <a:lstStyle/>
          <a:p>
            <a:r>
              <a:rPr lang="en-GB" sz="2400" dirty="0"/>
              <a:t>The tobacco supply chain is extremely environmentally harmful on a global scale.  Environmental impact at all stages: </a:t>
            </a:r>
          </a:p>
        </p:txBody>
      </p:sp>
      <p:pic>
        <p:nvPicPr>
          <p:cNvPr id="3" name="Picture 2">
            <a:extLst>
              <a:ext uri="{FF2B5EF4-FFF2-40B4-BE49-F238E27FC236}">
                <a16:creationId xmlns:a16="http://schemas.microsoft.com/office/drawing/2014/main" id="{902D7DE0-0928-60F5-67B4-A8A20E49B9AC}"/>
              </a:ext>
            </a:extLst>
          </p:cNvPr>
          <p:cNvPicPr>
            <a:picLocks noChangeAspect="1"/>
          </p:cNvPicPr>
          <p:nvPr/>
        </p:nvPicPr>
        <p:blipFill>
          <a:blip r:embed="rId3"/>
          <a:stretch>
            <a:fillRect/>
          </a:stretch>
        </p:blipFill>
        <p:spPr>
          <a:xfrm>
            <a:off x="251520" y="2704312"/>
            <a:ext cx="8712968" cy="1449376"/>
          </a:xfrm>
          <a:prstGeom prst="rect">
            <a:avLst/>
          </a:prstGeom>
        </p:spPr>
      </p:pic>
      <p:sp>
        <p:nvSpPr>
          <p:cNvPr id="7" name="TextBox 6">
            <a:extLst>
              <a:ext uri="{FF2B5EF4-FFF2-40B4-BE49-F238E27FC236}">
                <a16:creationId xmlns:a16="http://schemas.microsoft.com/office/drawing/2014/main" id="{378FE192-CC23-9467-E9B7-BCAD1F59482B}"/>
              </a:ext>
            </a:extLst>
          </p:cNvPr>
          <p:cNvSpPr txBox="1"/>
          <p:nvPr/>
        </p:nvSpPr>
        <p:spPr>
          <a:xfrm>
            <a:off x="280777" y="4090036"/>
            <a:ext cx="1356368" cy="523220"/>
          </a:xfrm>
          <a:prstGeom prst="rect">
            <a:avLst/>
          </a:prstGeom>
          <a:noFill/>
        </p:spPr>
        <p:txBody>
          <a:bodyPr wrap="square">
            <a:spAutoFit/>
          </a:bodyPr>
          <a:lstStyle/>
          <a:p>
            <a:pPr marL="0" lvl="0" indent="0" algn="ctr">
              <a:buNone/>
            </a:pPr>
            <a:r>
              <a:rPr lang="en-GB" sz="1400" dirty="0"/>
              <a:t>Cultivation/</a:t>
            </a:r>
            <a:br>
              <a:rPr lang="en-GB" sz="1400" dirty="0"/>
            </a:br>
            <a:r>
              <a:rPr lang="en-GB" sz="1400" dirty="0"/>
              <a:t>farming</a:t>
            </a:r>
          </a:p>
        </p:txBody>
      </p:sp>
      <p:sp>
        <p:nvSpPr>
          <p:cNvPr id="9" name="TextBox 8">
            <a:extLst>
              <a:ext uri="{FF2B5EF4-FFF2-40B4-BE49-F238E27FC236}">
                <a16:creationId xmlns:a16="http://schemas.microsoft.com/office/drawing/2014/main" id="{E3337AB7-0798-4F0A-EDF2-68D79C113F01}"/>
              </a:ext>
            </a:extLst>
          </p:cNvPr>
          <p:cNvSpPr txBox="1"/>
          <p:nvPr/>
        </p:nvSpPr>
        <p:spPr>
          <a:xfrm>
            <a:off x="1988448" y="4075695"/>
            <a:ext cx="864096" cy="307777"/>
          </a:xfrm>
          <a:prstGeom prst="rect">
            <a:avLst/>
          </a:prstGeom>
          <a:noFill/>
        </p:spPr>
        <p:txBody>
          <a:bodyPr wrap="square">
            <a:spAutoFit/>
          </a:bodyPr>
          <a:lstStyle/>
          <a:p>
            <a:r>
              <a:rPr lang="en-GB" sz="1400" dirty="0"/>
              <a:t>Curing</a:t>
            </a:r>
          </a:p>
        </p:txBody>
      </p:sp>
      <p:sp>
        <p:nvSpPr>
          <p:cNvPr id="11" name="TextBox 10">
            <a:extLst>
              <a:ext uri="{FF2B5EF4-FFF2-40B4-BE49-F238E27FC236}">
                <a16:creationId xmlns:a16="http://schemas.microsoft.com/office/drawing/2014/main" id="{C55A2C1A-58F8-1587-64E5-67CABBF96524}"/>
              </a:ext>
            </a:extLst>
          </p:cNvPr>
          <p:cNvSpPr txBox="1"/>
          <p:nvPr/>
        </p:nvSpPr>
        <p:spPr>
          <a:xfrm>
            <a:off x="3158049" y="4123711"/>
            <a:ext cx="1584176" cy="523220"/>
          </a:xfrm>
          <a:prstGeom prst="rect">
            <a:avLst/>
          </a:prstGeom>
          <a:noFill/>
        </p:spPr>
        <p:txBody>
          <a:bodyPr wrap="square">
            <a:spAutoFit/>
          </a:bodyPr>
          <a:lstStyle/>
          <a:p>
            <a:pPr marL="0" lvl="0" indent="0" algn="ctr">
              <a:buNone/>
            </a:pPr>
            <a:r>
              <a:rPr lang="en-GB" sz="1400" dirty="0"/>
              <a:t>Primary</a:t>
            </a:r>
            <a:br>
              <a:rPr lang="en-GB" sz="1400" dirty="0"/>
            </a:br>
            <a:r>
              <a:rPr lang="en-GB" sz="1400" dirty="0"/>
              <a:t>processing</a:t>
            </a:r>
          </a:p>
        </p:txBody>
      </p:sp>
      <p:sp>
        <p:nvSpPr>
          <p:cNvPr id="13" name="TextBox 12">
            <a:extLst>
              <a:ext uri="{FF2B5EF4-FFF2-40B4-BE49-F238E27FC236}">
                <a16:creationId xmlns:a16="http://schemas.microsoft.com/office/drawing/2014/main" id="{C248C635-73B4-BB53-4E48-CDA13E59F6A0}"/>
              </a:ext>
            </a:extLst>
          </p:cNvPr>
          <p:cNvSpPr txBox="1"/>
          <p:nvPr/>
        </p:nvSpPr>
        <p:spPr>
          <a:xfrm>
            <a:off x="4936133" y="4244972"/>
            <a:ext cx="1584176" cy="307777"/>
          </a:xfrm>
          <a:prstGeom prst="rect">
            <a:avLst/>
          </a:prstGeom>
          <a:noFill/>
        </p:spPr>
        <p:txBody>
          <a:bodyPr wrap="square">
            <a:spAutoFit/>
          </a:bodyPr>
          <a:lstStyle/>
          <a:p>
            <a:r>
              <a:rPr lang="en-GB" sz="1400" dirty="0"/>
              <a:t>Manufacturing</a:t>
            </a:r>
          </a:p>
        </p:txBody>
      </p:sp>
      <p:sp>
        <p:nvSpPr>
          <p:cNvPr id="15" name="TextBox 14">
            <a:extLst>
              <a:ext uri="{FF2B5EF4-FFF2-40B4-BE49-F238E27FC236}">
                <a16:creationId xmlns:a16="http://schemas.microsoft.com/office/drawing/2014/main" id="{A70D06C6-C446-05B7-BC09-0DAADF334483}"/>
              </a:ext>
            </a:extLst>
          </p:cNvPr>
          <p:cNvSpPr txBox="1"/>
          <p:nvPr/>
        </p:nvSpPr>
        <p:spPr>
          <a:xfrm>
            <a:off x="6520309" y="4214996"/>
            <a:ext cx="1475105" cy="307777"/>
          </a:xfrm>
          <a:prstGeom prst="rect">
            <a:avLst/>
          </a:prstGeom>
          <a:noFill/>
        </p:spPr>
        <p:txBody>
          <a:bodyPr wrap="square">
            <a:spAutoFit/>
          </a:bodyPr>
          <a:lstStyle/>
          <a:p>
            <a:r>
              <a:rPr lang="en-GB" sz="1400" dirty="0"/>
              <a:t>Distribution</a:t>
            </a:r>
          </a:p>
        </p:txBody>
      </p:sp>
      <p:sp>
        <p:nvSpPr>
          <p:cNvPr id="17" name="TextBox 16">
            <a:extLst>
              <a:ext uri="{FF2B5EF4-FFF2-40B4-BE49-F238E27FC236}">
                <a16:creationId xmlns:a16="http://schemas.microsoft.com/office/drawing/2014/main" id="{2C9E7438-C0C2-5710-6378-2029B8B3B3A4}"/>
              </a:ext>
            </a:extLst>
          </p:cNvPr>
          <p:cNvSpPr txBox="1"/>
          <p:nvPr/>
        </p:nvSpPr>
        <p:spPr>
          <a:xfrm>
            <a:off x="7724777" y="4244972"/>
            <a:ext cx="1140344" cy="523220"/>
          </a:xfrm>
          <a:prstGeom prst="rect">
            <a:avLst/>
          </a:prstGeom>
          <a:noFill/>
        </p:spPr>
        <p:txBody>
          <a:bodyPr wrap="square">
            <a:spAutoFit/>
          </a:bodyPr>
          <a:lstStyle/>
          <a:p>
            <a:pPr marL="0" lvl="0" indent="0" algn="ctr">
              <a:buNone/>
            </a:pPr>
            <a:r>
              <a:rPr lang="en-GB" sz="1400" dirty="0"/>
              <a:t>Use/</a:t>
            </a:r>
            <a:br>
              <a:rPr lang="en-GB" sz="1400" dirty="0"/>
            </a:br>
            <a:r>
              <a:rPr lang="en-GB" sz="1400" dirty="0"/>
              <a:t>disposal</a:t>
            </a:r>
          </a:p>
        </p:txBody>
      </p:sp>
    </p:spTree>
    <p:extLst>
      <p:ext uri="{BB962C8B-B14F-4D97-AF65-F5344CB8AC3E}">
        <p14:creationId xmlns:p14="http://schemas.microsoft.com/office/powerpoint/2010/main" val="1422964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3A0A7-48FA-A9B3-4BB8-6DF20CB9C4C8}"/>
              </a:ext>
            </a:extLst>
          </p:cNvPr>
          <p:cNvSpPr>
            <a:spLocks noGrp="1"/>
          </p:cNvSpPr>
          <p:nvPr>
            <p:ph type="title"/>
          </p:nvPr>
        </p:nvSpPr>
        <p:spPr>
          <a:xfrm>
            <a:off x="323528" y="332656"/>
            <a:ext cx="8496944" cy="5472608"/>
          </a:xfrm>
        </p:spPr>
        <p:txBody>
          <a:bodyPr/>
          <a:lstStyle/>
          <a:p>
            <a:r>
              <a:rPr lang="en-GB" sz="3600" dirty="0"/>
              <a:t>These result in:</a:t>
            </a:r>
            <a:br>
              <a:rPr lang="en-GB" sz="3600" dirty="0"/>
            </a:br>
            <a:r>
              <a:rPr lang="en-GB" sz="3600" dirty="0"/>
              <a:t>pollution</a:t>
            </a:r>
            <a:br>
              <a:rPr lang="en-GB" sz="3600" dirty="0"/>
            </a:br>
            <a:r>
              <a:rPr lang="en-GB" sz="3600" dirty="0"/>
              <a:t>soil degradation</a:t>
            </a:r>
            <a:br>
              <a:rPr lang="en-GB" sz="3600" dirty="0"/>
            </a:br>
            <a:r>
              <a:rPr lang="en-GB" sz="3600" dirty="0"/>
              <a:t>biodiversity losses</a:t>
            </a:r>
            <a:br>
              <a:rPr lang="en-GB" sz="3600" dirty="0"/>
            </a:br>
            <a:r>
              <a:rPr lang="en-GB" sz="3600" dirty="0"/>
              <a:t>deforestation </a:t>
            </a:r>
            <a:br>
              <a:rPr lang="en-GB" sz="3600" dirty="0"/>
            </a:br>
            <a:r>
              <a:rPr lang="en-GB" sz="3600" dirty="0"/>
              <a:t>and death…</a:t>
            </a:r>
            <a:br>
              <a:rPr lang="en-GB" sz="3600" dirty="0"/>
            </a:br>
            <a:br>
              <a:rPr lang="en-GB" sz="3600" dirty="0"/>
            </a:br>
            <a:r>
              <a:rPr lang="en-GB" sz="3600" dirty="0"/>
              <a:t>Tobacco kills 8 million people a year</a:t>
            </a:r>
          </a:p>
        </p:txBody>
      </p:sp>
    </p:spTree>
    <p:extLst>
      <p:ext uri="{BB962C8B-B14F-4D97-AF65-F5344CB8AC3E}">
        <p14:creationId xmlns:p14="http://schemas.microsoft.com/office/powerpoint/2010/main" val="2026531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629C5-3CF6-1C0A-0418-22F8790B49E9}"/>
              </a:ext>
            </a:extLst>
          </p:cNvPr>
          <p:cNvSpPr>
            <a:spLocks noGrp="1"/>
          </p:cNvSpPr>
          <p:nvPr>
            <p:ph type="title"/>
          </p:nvPr>
        </p:nvSpPr>
        <p:spPr>
          <a:xfrm>
            <a:off x="457200" y="274638"/>
            <a:ext cx="8229600" cy="5602634"/>
          </a:xfrm>
        </p:spPr>
        <p:txBody>
          <a:bodyPr/>
          <a:lstStyle/>
          <a:p>
            <a:r>
              <a:rPr lang="en-GB" sz="3600" dirty="0"/>
              <a:t>Around </a:t>
            </a:r>
            <a:r>
              <a:rPr lang="en-GB" sz="3600" b="1" dirty="0"/>
              <a:t>six trillion </a:t>
            </a:r>
            <a:r>
              <a:rPr lang="en-GB" sz="3600" dirty="0"/>
              <a:t>cigarettes are manufactured each year globally using </a:t>
            </a:r>
            <a:r>
              <a:rPr lang="en-GB" sz="3600" b="1" dirty="0"/>
              <a:t>5.3 million</a:t>
            </a:r>
            <a:r>
              <a:rPr lang="en-GB" sz="3600" dirty="0"/>
              <a:t> hectares of land and </a:t>
            </a:r>
            <a:r>
              <a:rPr lang="en-GB" sz="3600" b="1" dirty="0"/>
              <a:t>600 million trees</a:t>
            </a:r>
            <a:br>
              <a:rPr lang="en-GB" sz="3600" dirty="0"/>
            </a:br>
            <a:br>
              <a:rPr lang="en-GB" sz="3600" dirty="0"/>
            </a:br>
            <a:r>
              <a:rPr lang="en-GB" sz="3600" dirty="0"/>
              <a:t>Cigarettes are the most littered item on the planet with </a:t>
            </a:r>
            <a:r>
              <a:rPr lang="en-GB" sz="3600" b="1" dirty="0"/>
              <a:t>4.5 trillion </a:t>
            </a:r>
            <a:r>
              <a:rPr lang="en-GB" sz="3600" dirty="0"/>
              <a:t>cigarette butts polluting our pavements, parks, soil, rivers, beaches and oceans</a:t>
            </a:r>
          </a:p>
        </p:txBody>
      </p:sp>
    </p:spTree>
    <p:extLst>
      <p:ext uri="{BB962C8B-B14F-4D97-AF65-F5344CB8AC3E}">
        <p14:creationId xmlns:p14="http://schemas.microsoft.com/office/powerpoint/2010/main" val="4276479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567DD-A976-23C2-12B3-318CA38E961D}"/>
              </a:ext>
            </a:extLst>
          </p:cNvPr>
          <p:cNvSpPr>
            <a:spLocks noGrp="1"/>
          </p:cNvSpPr>
          <p:nvPr>
            <p:ph type="title"/>
          </p:nvPr>
        </p:nvSpPr>
        <p:spPr>
          <a:xfrm>
            <a:off x="539552" y="2564904"/>
            <a:ext cx="8229600" cy="1143000"/>
          </a:xfrm>
        </p:spPr>
        <p:txBody>
          <a:bodyPr/>
          <a:lstStyle/>
          <a:p>
            <a:r>
              <a:rPr lang="en-GB" dirty="0"/>
              <a:t>Smoking causes disease, poor health and early death</a:t>
            </a:r>
          </a:p>
        </p:txBody>
      </p:sp>
    </p:spTree>
    <p:extLst>
      <p:ext uri="{BB962C8B-B14F-4D97-AF65-F5344CB8AC3E}">
        <p14:creationId xmlns:p14="http://schemas.microsoft.com/office/powerpoint/2010/main" val="2404944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4C5D6-4102-9FD1-CDF8-90ABBDEAD8A3}"/>
              </a:ext>
            </a:extLst>
          </p:cNvPr>
          <p:cNvSpPr>
            <a:spLocks noGrp="1"/>
          </p:cNvSpPr>
          <p:nvPr>
            <p:ph type="title"/>
          </p:nvPr>
        </p:nvSpPr>
        <p:spPr>
          <a:xfrm>
            <a:off x="457200" y="274638"/>
            <a:ext cx="8229600" cy="5530626"/>
          </a:xfrm>
        </p:spPr>
        <p:txBody>
          <a:bodyPr/>
          <a:lstStyle/>
          <a:p>
            <a:r>
              <a:rPr lang="en-GB" sz="2800" dirty="0"/>
              <a:t>All of this produces </a:t>
            </a:r>
            <a:r>
              <a:rPr lang="en-GB" sz="2800" b="1" dirty="0"/>
              <a:t>25 megatons </a:t>
            </a:r>
            <a:r>
              <a:rPr lang="en-GB" sz="2800" dirty="0"/>
              <a:t>of solid waste, </a:t>
            </a:r>
            <a:r>
              <a:rPr lang="en-GB" sz="2800" b="1" dirty="0"/>
              <a:t>55 megatons </a:t>
            </a:r>
            <a:r>
              <a:rPr lang="en-GB" sz="2800" dirty="0"/>
              <a:t>of waste water, almost </a:t>
            </a:r>
            <a:r>
              <a:rPr lang="en-GB" sz="2800" b="1" dirty="0"/>
              <a:t>84 megatons </a:t>
            </a:r>
            <a:r>
              <a:rPr lang="en-GB" sz="2800" dirty="0"/>
              <a:t>of CO2 emissions to climate change – approximately 0.2% of the global total</a:t>
            </a:r>
          </a:p>
        </p:txBody>
      </p:sp>
    </p:spTree>
    <p:extLst>
      <p:ext uri="{BB962C8B-B14F-4D97-AF65-F5344CB8AC3E}">
        <p14:creationId xmlns:p14="http://schemas.microsoft.com/office/powerpoint/2010/main" val="41045301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55503-C20A-B043-935B-0862E7323E72}"/>
              </a:ext>
            </a:extLst>
          </p:cNvPr>
          <p:cNvSpPr>
            <a:spLocks noGrp="1"/>
          </p:cNvSpPr>
          <p:nvPr>
            <p:ph type="title"/>
          </p:nvPr>
        </p:nvSpPr>
        <p:spPr>
          <a:xfrm>
            <a:off x="457200" y="274638"/>
            <a:ext cx="8229600" cy="5530626"/>
          </a:xfrm>
        </p:spPr>
        <p:txBody>
          <a:bodyPr/>
          <a:lstStyle/>
          <a:p>
            <a:r>
              <a:rPr lang="en-GB" sz="3600" b="1" dirty="0"/>
              <a:t>Remember, vapes are meant to help smokers to quit for good</a:t>
            </a:r>
          </a:p>
        </p:txBody>
      </p:sp>
    </p:spTree>
    <p:extLst>
      <p:ext uri="{BB962C8B-B14F-4D97-AF65-F5344CB8AC3E}">
        <p14:creationId xmlns:p14="http://schemas.microsoft.com/office/powerpoint/2010/main" val="3631553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C668B-0A41-A27A-08E1-C034CD8D6F3B}"/>
              </a:ext>
            </a:extLst>
          </p:cNvPr>
          <p:cNvSpPr>
            <a:spLocks noGrp="1"/>
          </p:cNvSpPr>
          <p:nvPr>
            <p:ph type="title"/>
          </p:nvPr>
        </p:nvSpPr>
        <p:spPr>
          <a:xfrm>
            <a:off x="457200" y="274638"/>
            <a:ext cx="8229600" cy="5458618"/>
          </a:xfrm>
        </p:spPr>
        <p:txBody>
          <a:bodyPr/>
          <a:lstStyle/>
          <a:p>
            <a:r>
              <a:rPr lang="en-GB" b="1" dirty="0"/>
              <a:t>DON’T SMOKE?</a:t>
            </a:r>
            <a:br>
              <a:rPr lang="en-GB" b="1" dirty="0"/>
            </a:br>
            <a:r>
              <a:rPr lang="en-GB" b="1" dirty="0"/>
              <a:t>DON’T START TO VAPE</a:t>
            </a:r>
          </a:p>
        </p:txBody>
      </p:sp>
    </p:spTree>
    <p:extLst>
      <p:ext uri="{BB962C8B-B14F-4D97-AF65-F5344CB8AC3E}">
        <p14:creationId xmlns:p14="http://schemas.microsoft.com/office/powerpoint/2010/main" val="3252109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F0C2A-A058-DCDB-FB36-ADA76882A294}"/>
              </a:ext>
            </a:extLst>
          </p:cNvPr>
          <p:cNvSpPr>
            <a:spLocks noGrp="1"/>
          </p:cNvSpPr>
          <p:nvPr>
            <p:ph type="title"/>
          </p:nvPr>
        </p:nvSpPr>
        <p:spPr>
          <a:xfrm>
            <a:off x="611560" y="404664"/>
            <a:ext cx="8229600" cy="6120680"/>
          </a:xfrm>
        </p:spPr>
        <p:txBody>
          <a:bodyPr/>
          <a:lstStyle/>
          <a:p>
            <a:r>
              <a:rPr lang="en-GB" sz="3200" dirty="0"/>
              <a:t>IF YOU WANT TO LEARN MORE, OR HAVE ANY CONCERNS:</a:t>
            </a:r>
            <a:br>
              <a:rPr lang="en-GB" sz="3200" dirty="0"/>
            </a:br>
            <a:br>
              <a:rPr lang="en-GB" sz="3200" dirty="0"/>
            </a:br>
            <a:r>
              <a:rPr lang="en-GB" sz="3200" dirty="0"/>
              <a:t>Talk to your teacher</a:t>
            </a:r>
            <a:br>
              <a:rPr lang="en-GB" sz="3200" dirty="0"/>
            </a:br>
            <a:r>
              <a:rPr lang="en-GB" sz="3200" dirty="0"/>
              <a:t>Talk to your parents or carers</a:t>
            </a:r>
            <a:br>
              <a:rPr lang="en-GB" sz="3200" dirty="0"/>
            </a:br>
            <a:r>
              <a:rPr lang="en-GB" sz="3200" dirty="0">
                <a:solidFill>
                  <a:srgbClr val="595959"/>
                </a:solidFill>
              </a:rPr>
              <a:t>Visit </a:t>
            </a:r>
            <a:r>
              <a:rPr lang="en-GB" sz="3200" dirty="0" err="1">
                <a:solidFill>
                  <a:srgbClr val="595959"/>
                </a:solidFill>
              </a:rPr>
              <a:t>ReFresh</a:t>
            </a:r>
            <a:br>
              <a:rPr lang="en-GB" sz="3200" dirty="0">
                <a:solidFill>
                  <a:srgbClr val="FF0000"/>
                </a:solidFill>
              </a:rPr>
            </a:br>
            <a:r>
              <a:rPr lang="en-GB" sz="3200" dirty="0">
                <a:solidFill>
                  <a:srgbClr val="FF0000"/>
                </a:solidFill>
                <a:hlinkClick r:id="rId3"/>
              </a:rPr>
              <a:t>www.refreshhull.org.uk</a:t>
            </a:r>
            <a:r>
              <a:rPr lang="en-GB" sz="3200" dirty="0">
                <a:solidFill>
                  <a:srgbClr val="FF0000"/>
                </a:solidFill>
              </a:rPr>
              <a:t> </a:t>
            </a:r>
            <a:br>
              <a:rPr lang="en-GB" sz="3200" dirty="0"/>
            </a:br>
            <a:r>
              <a:rPr lang="en-GB" sz="3200" dirty="0"/>
              <a:t>Visit SmokeFree Hull</a:t>
            </a:r>
            <a:br>
              <a:rPr lang="en-GB" sz="3200" dirty="0"/>
            </a:br>
            <a:r>
              <a:rPr lang="en-GB" sz="3200" dirty="0">
                <a:hlinkClick r:id="rId4"/>
              </a:rPr>
              <a:t>www.smokefreehull.org.uk</a:t>
            </a:r>
            <a:r>
              <a:rPr lang="en-GB" sz="3200" dirty="0"/>
              <a:t> </a:t>
            </a:r>
            <a:br>
              <a:rPr lang="en-GB" sz="3200" dirty="0"/>
            </a:br>
            <a:r>
              <a:rPr lang="en-GB" sz="3200" dirty="0"/>
              <a:t>or call 01482 977617</a:t>
            </a:r>
            <a:br>
              <a:rPr lang="en-GB" sz="3200" dirty="0">
                <a:highlight>
                  <a:srgbClr val="FFFF00"/>
                </a:highlight>
              </a:rPr>
            </a:br>
            <a:r>
              <a:rPr lang="en-GB" sz="3200" dirty="0"/>
              <a:t>Visit Talk to Frank</a:t>
            </a:r>
            <a:br>
              <a:rPr lang="en-GB" sz="3200" dirty="0"/>
            </a:br>
            <a:r>
              <a:rPr lang="en-GB" sz="3200" dirty="0">
                <a:hlinkClick r:id="rId5"/>
              </a:rPr>
              <a:t>www.talktofrank.com</a:t>
            </a:r>
            <a:r>
              <a:rPr lang="en-GB" sz="3200" dirty="0"/>
              <a:t> </a:t>
            </a:r>
            <a:br>
              <a:rPr lang="en-GB" sz="3200" dirty="0"/>
            </a:br>
            <a:r>
              <a:rPr lang="en-GB" sz="3200" dirty="0"/>
              <a:t>or call 0300 1236600 </a:t>
            </a:r>
          </a:p>
        </p:txBody>
      </p:sp>
    </p:spTree>
    <p:extLst>
      <p:ext uri="{BB962C8B-B14F-4D97-AF65-F5344CB8AC3E}">
        <p14:creationId xmlns:p14="http://schemas.microsoft.com/office/powerpoint/2010/main" val="2394756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53CEC-92E2-B0B1-63FD-3A809AB38E57}"/>
              </a:ext>
            </a:extLst>
          </p:cNvPr>
          <p:cNvSpPr>
            <a:spLocks noGrp="1"/>
          </p:cNvSpPr>
          <p:nvPr>
            <p:ph type="title"/>
          </p:nvPr>
        </p:nvSpPr>
        <p:spPr>
          <a:xfrm>
            <a:off x="3491880" y="1772816"/>
            <a:ext cx="5256584" cy="2362274"/>
          </a:xfrm>
        </p:spPr>
        <p:txBody>
          <a:bodyPr/>
          <a:lstStyle/>
          <a:p>
            <a:pPr algn="l"/>
            <a:r>
              <a:rPr lang="en-GB" dirty="0"/>
              <a:t>Many adult smokers switch to nicotine vapes to help them quit smoking</a:t>
            </a:r>
          </a:p>
        </p:txBody>
      </p:sp>
      <p:pic>
        <p:nvPicPr>
          <p:cNvPr id="3" name="Picture 2">
            <a:extLst>
              <a:ext uri="{FF2B5EF4-FFF2-40B4-BE49-F238E27FC236}">
                <a16:creationId xmlns:a16="http://schemas.microsoft.com/office/drawing/2014/main" id="{A0A0002B-894C-F396-DDD3-7DE6707C79BE}"/>
              </a:ext>
            </a:extLst>
          </p:cNvPr>
          <p:cNvPicPr>
            <a:picLocks noChangeAspect="1"/>
          </p:cNvPicPr>
          <p:nvPr/>
        </p:nvPicPr>
        <p:blipFill>
          <a:blip r:embed="rId3"/>
          <a:stretch>
            <a:fillRect/>
          </a:stretch>
        </p:blipFill>
        <p:spPr>
          <a:xfrm>
            <a:off x="383067" y="1628800"/>
            <a:ext cx="3230550" cy="3188043"/>
          </a:xfrm>
          <a:prstGeom prst="rect">
            <a:avLst/>
          </a:prstGeom>
        </p:spPr>
      </p:pic>
    </p:spTree>
    <p:extLst>
      <p:ext uri="{BB962C8B-B14F-4D97-AF65-F5344CB8AC3E}">
        <p14:creationId xmlns:p14="http://schemas.microsoft.com/office/powerpoint/2010/main" val="1905066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8C4CA-1AF8-1110-4E85-30DCF9E036DE}"/>
              </a:ext>
            </a:extLst>
          </p:cNvPr>
          <p:cNvSpPr>
            <a:spLocks noGrp="1"/>
          </p:cNvSpPr>
          <p:nvPr>
            <p:ph type="title"/>
          </p:nvPr>
        </p:nvSpPr>
        <p:spPr>
          <a:xfrm>
            <a:off x="4932040" y="1700808"/>
            <a:ext cx="3888432" cy="2938338"/>
          </a:xfrm>
        </p:spPr>
        <p:txBody>
          <a:bodyPr/>
          <a:lstStyle/>
          <a:p>
            <a:pPr algn="l"/>
            <a:r>
              <a:rPr lang="en-GB" dirty="0"/>
              <a:t>Most young people don’t vape or smoke</a:t>
            </a:r>
          </a:p>
        </p:txBody>
      </p:sp>
      <p:pic>
        <p:nvPicPr>
          <p:cNvPr id="3" name="Picture 2">
            <a:extLst>
              <a:ext uri="{FF2B5EF4-FFF2-40B4-BE49-F238E27FC236}">
                <a16:creationId xmlns:a16="http://schemas.microsoft.com/office/drawing/2014/main" id="{14D6E441-DC70-9C2E-4CFA-58A279ED7312}"/>
              </a:ext>
            </a:extLst>
          </p:cNvPr>
          <p:cNvPicPr>
            <a:picLocks noChangeAspect="1"/>
          </p:cNvPicPr>
          <p:nvPr/>
        </p:nvPicPr>
        <p:blipFill>
          <a:blip r:embed="rId3"/>
          <a:stretch>
            <a:fillRect/>
          </a:stretch>
        </p:blipFill>
        <p:spPr>
          <a:xfrm>
            <a:off x="-19034" y="1799402"/>
            <a:ext cx="5039933" cy="3259195"/>
          </a:xfrm>
          <a:prstGeom prst="rect">
            <a:avLst/>
          </a:prstGeom>
        </p:spPr>
      </p:pic>
    </p:spTree>
    <p:extLst>
      <p:ext uri="{BB962C8B-B14F-4D97-AF65-F5344CB8AC3E}">
        <p14:creationId xmlns:p14="http://schemas.microsoft.com/office/powerpoint/2010/main" val="579852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7DAEE-A80D-6311-3236-22533A00DD5B}"/>
              </a:ext>
            </a:extLst>
          </p:cNvPr>
          <p:cNvSpPr>
            <a:spLocks noGrp="1"/>
          </p:cNvSpPr>
          <p:nvPr>
            <p:ph type="title"/>
          </p:nvPr>
        </p:nvSpPr>
        <p:spPr>
          <a:xfrm>
            <a:off x="457200" y="1700808"/>
            <a:ext cx="8229600" cy="3312368"/>
          </a:xfrm>
        </p:spPr>
        <p:txBody>
          <a:bodyPr/>
          <a:lstStyle/>
          <a:p>
            <a:pPr algn="l"/>
            <a:r>
              <a:rPr lang="en-GB" sz="4000" dirty="0"/>
              <a:t>Vaping is less harmful than smoking because you don’t inhale the toxic tar and carbon monoxide found in tobacco smoke</a:t>
            </a:r>
          </a:p>
        </p:txBody>
      </p:sp>
    </p:spTree>
    <p:extLst>
      <p:ext uri="{BB962C8B-B14F-4D97-AF65-F5344CB8AC3E}">
        <p14:creationId xmlns:p14="http://schemas.microsoft.com/office/powerpoint/2010/main" val="3379932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36041-FD70-FC43-DA51-D924EA98EAD2}"/>
              </a:ext>
            </a:extLst>
          </p:cNvPr>
          <p:cNvSpPr>
            <a:spLocks noGrp="1"/>
          </p:cNvSpPr>
          <p:nvPr>
            <p:ph type="title"/>
          </p:nvPr>
        </p:nvSpPr>
        <p:spPr>
          <a:xfrm>
            <a:off x="457200" y="2204864"/>
            <a:ext cx="8229600" cy="1728192"/>
          </a:xfrm>
        </p:spPr>
        <p:txBody>
          <a:bodyPr/>
          <a:lstStyle/>
          <a:p>
            <a:r>
              <a:rPr lang="en-GB" dirty="0"/>
              <a:t>But vapes are not harmless</a:t>
            </a:r>
          </a:p>
        </p:txBody>
      </p:sp>
    </p:spTree>
    <p:extLst>
      <p:ext uri="{BB962C8B-B14F-4D97-AF65-F5344CB8AC3E}">
        <p14:creationId xmlns:p14="http://schemas.microsoft.com/office/powerpoint/2010/main" val="3718099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6DDEC-265E-9EAE-C86A-0538E641CB38}"/>
              </a:ext>
            </a:extLst>
          </p:cNvPr>
          <p:cNvSpPr>
            <a:spLocks noGrp="1"/>
          </p:cNvSpPr>
          <p:nvPr>
            <p:ph type="title"/>
          </p:nvPr>
        </p:nvSpPr>
        <p:spPr>
          <a:xfrm>
            <a:off x="457200" y="274638"/>
            <a:ext cx="8229600" cy="3514402"/>
          </a:xfrm>
        </p:spPr>
        <p:txBody>
          <a:bodyPr/>
          <a:lstStyle/>
          <a:p>
            <a:r>
              <a:rPr lang="en-GB" dirty="0"/>
              <a:t>Short-term effects of vaping can include coughing, headaches, dizziness and sore throats</a:t>
            </a:r>
          </a:p>
        </p:txBody>
      </p:sp>
      <p:pic>
        <p:nvPicPr>
          <p:cNvPr id="3" name="Picture 2">
            <a:extLst>
              <a:ext uri="{FF2B5EF4-FFF2-40B4-BE49-F238E27FC236}">
                <a16:creationId xmlns:a16="http://schemas.microsoft.com/office/drawing/2014/main" id="{82EA70A4-0E83-6B41-D7AC-B91FBF1A1491}"/>
              </a:ext>
            </a:extLst>
          </p:cNvPr>
          <p:cNvPicPr>
            <a:picLocks noChangeAspect="1"/>
          </p:cNvPicPr>
          <p:nvPr/>
        </p:nvPicPr>
        <p:blipFill>
          <a:blip r:embed="rId3"/>
          <a:stretch>
            <a:fillRect/>
          </a:stretch>
        </p:blipFill>
        <p:spPr>
          <a:xfrm>
            <a:off x="1979712" y="3645024"/>
            <a:ext cx="5684833" cy="1873593"/>
          </a:xfrm>
          <a:prstGeom prst="rect">
            <a:avLst/>
          </a:prstGeom>
        </p:spPr>
      </p:pic>
    </p:spTree>
    <p:extLst>
      <p:ext uri="{BB962C8B-B14F-4D97-AF65-F5344CB8AC3E}">
        <p14:creationId xmlns:p14="http://schemas.microsoft.com/office/powerpoint/2010/main" val="227111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Yellow question mark">
            <a:extLst>
              <a:ext uri="{FF2B5EF4-FFF2-40B4-BE49-F238E27FC236}">
                <a16:creationId xmlns:a16="http://schemas.microsoft.com/office/drawing/2014/main" id="{27ED4154-D941-8A5E-BEB6-D0392220D0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021288"/>
          </a:xfrm>
          <a:prstGeom prst="rect">
            <a:avLst/>
          </a:prstGeom>
        </p:spPr>
      </p:pic>
      <p:sp>
        <p:nvSpPr>
          <p:cNvPr id="2" name="Title 1">
            <a:extLst>
              <a:ext uri="{FF2B5EF4-FFF2-40B4-BE49-F238E27FC236}">
                <a16:creationId xmlns:a16="http://schemas.microsoft.com/office/drawing/2014/main" id="{C39F593E-98D6-7ECD-9D2D-1A7263F68D17}"/>
              </a:ext>
            </a:extLst>
          </p:cNvPr>
          <p:cNvSpPr>
            <a:spLocks noGrp="1"/>
          </p:cNvSpPr>
          <p:nvPr>
            <p:ph type="title"/>
          </p:nvPr>
        </p:nvSpPr>
        <p:spPr>
          <a:xfrm>
            <a:off x="457200" y="685937"/>
            <a:ext cx="8229600" cy="1143000"/>
          </a:xfrm>
        </p:spPr>
        <p:txBody>
          <a:bodyPr/>
          <a:lstStyle/>
          <a:p>
            <a:r>
              <a:rPr lang="en-GB" dirty="0">
                <a:solidFill>
                  <a:srgbClr val="FFC000"/>
                </a:solidFill>
              </a:rPr>
              <a:t>And the long-term effects are, as yet, unknown</a:t>
            </a:r>
          </a:p>
        </p:txBody>
      </p:sp>
    </p:spTree>
    <p:extLst>
      <p:ext uri="{BB962C8B-B14F-4D97-AF65-F5344CB8AC3E}">
        <p14:creationId xmlns:p14="http://schemas.microsoft.com/office/powerpoint/2010/main" val="2824407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56431-A736-CECB-926C-5BED9E439ECD}"/>
              </a:ext>
            </a:extLst>
          </p:cNvPr>
          <p:cNvSpPr>
            <a:spLocks noGrp="1"/>
          </p:cNvSpPr>
          <p:nvPr>
            <p:ph type="title"/>
          </p:nvPr>
        </p:nvSpPr>
        <p:spPr>
          <a:xfrm>
            <a:off x="966428" y="1628800"/>
            <a:ext cx="7211144" cy="2434282"/>
          </a:xfrm>
        </p:spPr>
        <p:txBody>
          <a:bodyPr/>
          <a:lstStyle/>
          <a:p>
            <a:r>
              <a:rPr lang="en-GB" dirty="0"/>
              <a:t>Vapes and vaping products that contain nicotine are age-restricted</a:t>
            </a:r>
          </a:p>
        </p:txBody>
      </p:sp>
    </p:spTree>
    <p:extLst>
      <p:ext uri="{BB962C8B-B14F-4D97-AF65-F5344CB8AC3E}">
        <p14:creationId xmlns:p14="http://schemas.microsoft.com/office/powerpoint/2010/main" val="308309077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  Powerpoint presentation three (539_DOC)  -  Read-Only  -  Compatibility Mode" id="{00302EB2-7330-408A-A1F0-3FE6CC2FB55C}" vid="{2335316A-0B84-4677-90B9-1B331AF4A44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606CD72F662264B97504E0CBD72E3CA" ma:contentTypeVersion="16" ma:contentTypeDescription="Create a new document." ma:contentTypeScope="" ma:versionID="f89110b3fa3d7953952806c1fe6e689d">
  <xsd:schema xmlns:xsd="http://www.w3.org/2001/XMLSchema" xmlns:xs="http://www.w3.org/2001/XMLSchema" xmlns:p="http://schemas.microsoft.com/office/2006/metadata/properties" xmlns:ns2="dd49e552-297e-4583-a3fd-e5f28a96cb9c" xmlns:ns3="321bd461-8c91-4634-8508-43f258d78a12" targetNamespace="http://schemas.microsoft.com/office/2006/metadata/properties" ma:root="true" ma:fieldsID="3fa313ec5387fcd4de45215d5132a767" ns2:_="" ns3:_="">
    <xsd:import namespace="dd49e552-297e-4583-a3fd-e5f28a96cb9c"/>
    <xsd:import namespace="321bd461-8c91-4634-8508-43f258d78a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49e552-297e-4583-a3fd-e5f28a96c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5233691-7fb0-4aba-8bee-994cce3a132c"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1bd461-8c91-4634-8508-43f258d78a1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90cbc41-00d4-46bd-bca7-e76c4370fb7b}" ma:internalName="TaxCatchAll" ma:showField="CatchAllData" ma:web="321bd461-8c91-4634-8508-43f258d78a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8B6EA5-6997-4244-968B-4574D9EBD489}"/>
</file>

<file path=customXml/itemProps2.xml><?xml version="1.0" encoding="utf-8"?>
<ds:datastoreItem xmlns:ds="http://schemas.openxmlformats.org/officeDocument/2006/customXml" ds:itemID="{9D03089A-DE66-4D76-A064-A8A0C34B2275}"/>
</file>

<file path=docProps/app.xml><?xml version="1.0" encoding="utf-8"?>
<Properties xmlns="http://schemas.openxmlformats.org/officeDocument/2006/extended-properties" xmlns:vt="http://schemas.openxmlformats.org/officeDocument/2006/docPropsVTypes">
  <Template>Hull Classroom PowerPoint</Template>
  <TotalTime>360</TotalTime>
  <Words>659</Words>
  <Application>Microsoft Office PowerPoint</Application>
  <PresentationFormat>On-screen Show (4:3)</PresentationFormat>
  <Paragraphs>68</Paragraphs>
  <Slides>23</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Default Design</vt:lpstr>
      <vt:lpstr>VAPING AND E- CIGARETTES</vt:lpstr>
      <vt:lpstr>Smoking causes disease, poor health and early death</vt:lpstr>
      <vt:lpstr>Many adult smokers switch to nicotine vapes to help them quit smoking</vt:lpstr>
      <vt:lpstr>Most young people don’t vape or smoke</vt:lpstr>
      <vt:lpstr>Vaping is less harmful than smoking because you don’t inhale the toxic tar and carbon monoxide found in tobacco smoke</vt:lpstr>
      <vt:lpstr>But vapes are not harmless</vt:lpstr>
      <vt:lpstr>Short-term effects of vaping can include coughing, headaches, dizziness and sore throats</vt:lpstr>
      <vt:lpstr>And the long-term effects are, as yet, unknown</vt:lpstr>
      <vt:lpstr>Vapes and vaping products that contain nicotine are age-restricted</vt:lpstr>
      <vt:lpstr>It’s against the law to sell them to anyone under 18  It’s also illegal for adults to buy vapes for anyone under 18</vt:lpstr>
      <vt:lpstr>Anyone who knowingly sells vapes to under 18s is             driven by profit and doesn’t  care who they sell to</vt:lpstr>
      <vt:lpstr>Vapes can have an impact on the environment</vt:lpstr>
      <vt:lpstr>Approximately 1.3 million disposable vapes are thrown away every week in the UK: enough to cover 22 football pitches</vt:lpstr>
      <vt:lpstr>Single-use vapes contain batteries and difficult to recycle plastics  These break down in landfills causing dangerous chemicals to pollute the   soil and water</vt:lpstr>
      <vt:lpstr>These chemicals can cause harm to humans, animals      and the environment</vt:lpstr>
      <vt:lpstr>IMPACT OF TOBACCO ON THE  ENVIRONMENT</vt:lpstr>
      <vt:lpstr>The tobacco supply chain is extremely environmentally harmful on a global scale.  Environmental impact at all stages: </vt:lpstr>
      <vt:lpstr>These result in: pollution soil degradation biodiversity losses deforestation  and death…  Tobacco kills 8 million people a year</vt:lpstr>
      <vt:lpstr>Around six trillion cigarettes are manufactured each year globally using 5.3 million hectares of land and 600 million trees  Cigarettes are the most littered item on the planet with 4.5 trillion cigarette butts polluting our pavements, parks, soil, rivers, beaches and oceans</vt:lpstr>
      <vt:lpstr>All of this produces 25 megatons of solid waste, 55 megatons of waste water, almost 84 megatons of CO2 emissions to climate change – approximately 0.2% of the global total</vt:lpstr>
      <vt:lpstr>Remember, vapes are meant to help smokers to quit for good</vt:lpstr>
      <vt:lpstr>DON’T SMOKE? DON’T START TO VAPE</vt:lpstr>
      <vt:lpstr>IF YOU WANT TO LEARN MORE, OR HAVE ANY CONCERNS:  Talk to your teacher Talk to your parents or carers Visit ReFresh www.refreshhull.org.uk  Visit SmokeFree Hull www.smokefreehull.org.uk  or call 01482 977617 Visit Talk to Frank www.talktofrank.com  or call 0300 1236600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VAPING AND E- CIGARETTES</dc:title>
  <dc:subject>Corporate powerpoint presentations</dc:subject>
  <dc:creator>Cundy April</dc:creator>
  <cp:keywords>powerpoint, presentation, template, corporate presentation</cp:keywords>
  <dc:description>Template three of our standard powerpoint presentations has a yellow background and the council logo located at the bottom right corner.</dc:description>
  <cp:lastModifiedBy>Cundy April</cp:lastModifiedBy>
  <cp:revision>12</cp:revision>
  <dcterms:created xsi:type="dcterms:W3CDTF">2023-05-31T13:09:25Z</dcterms:created>
  <dcterms:modified xsi:type="dcterms:W3CDTF">2023-07-20T10:18:05Z</dcterms:modified>
</cp:coreProperties>
</file>