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7"/>
  </p:notesMasterIdLst>
  <p:sldIdLst>
    <p:sldId id="288"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20" r:id="rId24"/>
    <p:sldId id="309" r:id="rId25"/>
    <p:sldId id="310" r:id="rId26"/>
    <p:sldId id="311" r:id="rId27"/>
    <p:sldId id="312" r:id="rId28"/>
    <p:sldId id="313" r:id="rId29"/>
    <p:sldId id="314" r:id="rId30"/>
    <p:sldId id="315" r:id="rId31"/>
    <p:sldId id="316" r:id="rId32"/>
    <p:sldId id="317" r:id="rId33"/>
    <p:sldId id="318" r:id="rId34"/>
    <p:sldId id="321" r:id="rId35"/>
    <p:sldId id="319" r:id="rId3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09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87" autoAdjust="0"/>
    <p:restoredTop sz="61887" autoAdjust="0"/>
  </p:normalViewPr>
  <p:slideViewPr>
    <p:cSldViewPr>
      <p:cViewPr varScale="1">
        <p:scale>
          <a:sx n="53" d="100"/>
          <a:sy n="53" d="100"/>
        </p:scale>
        <p:origin x="173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ilbert" userId="cd3b0cd7-f9c1-45be-a1d9-4a73a5d8860c" providerId="ADAL" clId="{01491051-6AED-4BF4-B9E0-19D9D81FF8A9}"/>
    <pc:docChg chg="modSld sldOrd">
      <pc:chgData name="John Gilbert" userId="cd3b0cd7-f9c1-45be-a1d9-4a73a5d8860c" providerId="ADAL" clId="{01491051-6AED-4BF4-B9E0-19D9D81FF8A9}" dt="2023-07-21T15:22:11.810" v="1"/>
      <pc:docMkLst>
        <pc:docMk/>
      </pc:docMkLst>
      <pc:sldChg chg="ord">
        <pc:chgData name="John Gilbert" userId="cd3b0cd7-f9c1-45be-a1d9-4a73a5d8860c" providerId="ADAL" clId="{01491051-6AED-4BF4-B9E0-19D9D81FF8A9}" dt="2023-07-21T15:22:11.810" v="1"/>
        <pc:sldMkLst>
          <pc:docMk/>
          <pc:sldMk cId="3216069127"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ACDB5-4923-48CA-ACE3-ADFC6A883102}" type="datetimeFigureOut">
              <a:rPr lang="en-GB" smtClean="0"/>
              <a:t>21/07/2023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D66E2-BE57-4D3E-BAB1-A19394BF5327}" type="slidenum">
              <a:rPr lang="en-GB" smtClean="0"/>
              <a:t>‹#›</a:t>
            </a:fld>
            <a:endParaRPr lang="en-GB"/>
          </a:p>
        </p:txBody>
      </p:sp>
    </p:spTree>
    <p:extLst>
      <p:ext uri="{BB962C8B-B14F-4D97-AF65-F5344CB8AC3E}">
        <p14:creationId xmlns:p14="http://schemas.microsoft.com/office/powerpoint/2010/main" val="383356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can be delivered as a presentation or used for individual learning. </a:t>
            </a:r>
          </a:p>
        </p:txBody>
      </p:sp>
      <p:sp>
        <p:nvSpPr>
          <p:cNvPr id="4" name="Slide Number Placeholder 3"/>
          <p:cNvSpPr>
            <a:spLocks noGrp="1"/>
          </p:cNvSpPr>
          <p:nvPr>
            <p:ph type="sldNum" sz="quarter" idx="5"/>
          </p:nvPr>
        </p:nvSpPr>
        <p:spPr/>
        <p:txBody>
          <a:bodyPr/>
          <a:lstStyle/>
          <a:p>
            <a:fld id="{EBFD66E2-BE57-4D3E-BAB1-A19394BF5327}" type="slidenum">
              <a:rPr lang="en-GB" smtClean="0"/>
              <a:t>1</a:t>
            </a:fld>
            <a:endParaRPr lang="en-GB"/>
          </a:p>
        </p:txBody>
      </p:sp>
    </p:spTree>
    <p:extLst>
      <p:ext uri="{BB962C8B-B14F-4D97-AF65-F5344CB8AC3E}">
        <p14:creationId xmlns:p14="http://schemas.microsoft.com/office/powerpoint/2010/main" val="160186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21</a:t>
            </a:fld>
            <a:endParaRPr lang="en-GB"/>
          </a:p>
        </p:txBody>
      </p:sp>
    </p:spTree>
    <p:extLst>
      <p:ext uri="{BB962C8B-B14F-4D97-AF65-F5344CB8AC3E}">
        <p14:creationId xmlns:p14="http://schemas.microsoft.com/office/powerpoint/2010/main" val="1147041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25</a:t>
            </a:fld>
            <a:endParaRPr lang="en-GB"/>
          </a:p>
        </p:txBody>
      </p:sp>
    </p:spTree>
    <p:extLst>
      <p:ext uri="{BB962C8B-B14F-4D97-AF65-F5344CB8AC3E}">
        <p14:creationId xmlns:p14="http://schemas.microsoft.com/office/powerpoint/2010/main" val="316425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31</a:t>
            </a:fld>
            <a:endParaRPr lang="en-GB"/>
          </a:p>
        </p:txBody>
      </p:sp>
    </p:spTree>
    <p:extLst>
      <p:ext uri="{BB962C8B-B14F-4D97-AF65-F5344CB8AC3E}">
        <p14:creationId xmlns:p14="http://schemas.microsoft.com/office/powerpoint/2010/main" val="349706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FD66E2-BE57-4D3E-BAB1-A19394BF532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035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5,319 11 to 17 year olds from Hull and the East Riding of Yorkshire (ERY) took part in the survey 5,074 </a:t>
            </a:r>
          </a:p>
          <a:p>
            <a:endParaRPr lang="en-GB" dirty="0"/>
          </a:p>
          <a:p>
            <a:r>
              <a:rPr lang="en-GB" dirty="0"/>
              <a:t>During 2022 several calls were received by Hull City Council, Public Health and Public Protection requesting information and advice on the use of vapes by children and young people and to report underage sales of vaping products.  SmokeFree Hull, our local Stop Smoking Service also received calls requesting support to quit vaping.  At the same time there were several articles in the press raising concerns that vapes are a gateway into smoking.  The evidence base around attitudes toward vaping amongst young people is slim, although Action on Smoking and Health recently conducting a survey but with lower respondents.  To understand these attitudes better and inform our system response a local survey was conducted.</a:t>
            </a:r>
          </a:p>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2</a:t>
            </a:fld>
            <a:endParaRPr lang="en-GB"/>
          </a:p>
        </p:txBody>
      </p:sp>
    </p:spTree>
    <p:extLst>
      <p:ext uri="{BB962C8B-B14F-4D97-AF65-F5344CB8AC3E}">
        <p14:creationId xmlns:p14="http://schemas.microsoft.com/office/powerpoint/2010/main" val="77361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3</a:t>
            </a:fld>
            <a:endParaRPr lang="en-GB"/>
          </a:p>
        </p:txBody>
      </p:sp>
    </p:spTree>
    <p:extLst>
      <p:ext uri="{BB962C8B-B14F-4D97-AF65-F5344CB8AC3E}">
        <p14:creationId xmlns:p14="http://schemas.microsoft.com/office/powerpoint/2010/main" val="54415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known as e-cigarettes</a:t>
            </a:r>
          </a:p>
          <a:p>
            <a:endParaRPr lang="en-GB" dirty="0"/>
          </a:p>
          <a:p>
            <a:r>
              <a:rPr lang="en-GB" dirty="0"/>
              <a:t>The names and type of devices keep changing and new ones come onto the market frequently</a:t>
            </a:r>
          </a:p>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5</a:t>
            </a:fld>
            <a:endParaRPr lang="en-GB"/>
          </a:p>
        </p:txBody>
      </p:sp>
    </p:spTree>
    <p:extLst>
      <p:ext uri="{BB962C8B-B14F-4D97-AF65-F5344CB8AC3E}">
        <p14:creationId xmlns:p14="http://schemas.microsoft.com/office/powerpoint/2010/main" val="272668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8</a:t>
            </a:fld>
            <a:endParaRPr lang="en-GB"/>
          </a:p>
        </p:txBody>
      </p:sp>
    </p:spTree>
    <p:extLst>
      <p:ext uri="{BB962C8B-B14F-4D97-AF65-F5344CB8AC3E}">
        <p14:creationId xmlns:p14="http://schemas.microsoft.com/office/powerpoint/2010/main" val="267982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13</a:t>
            </a:fld>
            <a:endParaRPr lang="en-GB"/>
          </a:p>
        </p:txBody>
      </p:sp>
    </p:spTree>
    <p:extLst>
      <p:ext uri="{BB962C8B-B14F-4D97-AF65-F5344CB8AC3E}">
        <p14:creationId xmlns:p14="http://schemas.microsoft.com/office/powerpoint/2010/main" val="3358430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15</a:t>
            </a:fld>
            <a:endParaRPr lang="en-GB"/>
          </a:p>
        </p:txBody>
      </p:sp>
    </p:spTree>
    <p:extLst>
      <p:ext uri="{BB962C8B-B14F-4D97-AF65-F5344CB8AC3E}">
        <p14:creationId xmlns:p14="http://schemas.microsoft.com/office/powerpoint/2010/main" val="61885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17</a:t>
            </a:fld>
            <a:endParaRPr lang="en-GB"/>
          </a:p>
        </p:txBody>
      </p:sp>
    </p:spTree>
    <p:extLst>
      <p:ext uri="{BB962C8B-B14F-4D97-AF65-F5344CB8AC3E}">
        <p14:creationId xmlns:p14="http://schemas.microsoft.com/office/powerpoint/2010/main" val="265157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FD66E2-BE57-4D3E-BAB1-A19394BF5327}" type="slidenum">
              <a:rPr lang="en-GB" smtClean="0"/>
              <a:t>18</a:t>
            </a:fld>
            <a:endParaRPr lang="en-GB"/>
          </a:p>
        </p:txBody>
      </p:sp>
    </p:spTree>
    <p:extLst>
      <p:ext uri="{BB962C8B-B14F-4D97-AF65-F5344CB8AC3E}">
        <p14:creationId xmlns:p14="http://schemas.microsoft.com/office/powerpoint/2010/main" val="111963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FB99116-D636-4F25-9A24-BC54F74A0FC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756751C-2D6C-43B0-8C61-8AF5DD07A9C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F4438D2-CF46-4912-AF08-A57025FCD35A}"/>
              </a:ext>
            </a:extLst>
          </p:cNvPr>
          <p:cNvSpPr>
            <a:spLocks noGrp="1" noChangeArrowheads="1"/>
          </p:cNvSpPr>
          <p:nvPr>
            <p:ph type="sldNum" sz="quarter" idx="12"/>
          </p:nvPr>
        </p:nvSpPr>
        <p:spPr>
          <a:ln/>
        </p:spPr>
        <p:txBody>
          <a:bodyPr/>
          <a:lstStyle>
            <a:lvl1pPr>
              <a:defRPr/>
            </a:lvl1pPr>
          </a:lstStyle>
          <a:p>
            <a:fld id="{ADE85ACC-5D72-40B1-BE37-C18660A7BAC4}" type="slidenum">
              <a:rPr lang="en-GB" altLang="en-US"/>
              <a:pPr/>
              <a:t>‹#›</a:t>
            </a:fld>
            <a:endParaRPr lang="en-GB" altLang="en-US"/>
          </a:p>
        </p:txBody>
      </p:sp>
    </p:spTree>
    <p:extLst>
      <p:ext uri="{BB962C8B-B14F-4D97-AF65-F5344CB8AC3E}">
        <p14:creationId xmlns:p14="http://schemas.microsoft.com/office/powerpoint/2010/main" val="209175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825E763-9570-4149-A9AD-44EE6BCDFA7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BEF2F4F-7D74-4CF5-98C3-3DAB59D4FE8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395FBDE-5FB0-4E6E-B28D-C66B79E427A7}"/>
              </a:ext>
            </a:extLst>
          </p:cNvPr>
          <p:cNvSpPr>
            <a:spLocks noGrp="1" noChangeArrowheads="1"/>
          </p:cNvSpPr>
          <p:nvPr>
            <p:ph type="sldNum" sz="quarter" idx="12"/>
          </p:nvPr>
        </p:nvSpPr>
        <p:spPr>
          <a:ln/>
        </p:spPr>
        <p:txBody>
          <a:bodyPr/>
          <a:lstStyle>
            <a:lvl1pPr>
              <a:defRPr/>
            </a:lvl1pPr>
          </a:lstStyle>
          <a:p>
            <a:fld id="{CFE3EAB9-CB7D-45D0-9ECC-F2A7120D2021}" type="slidenum">
              <a:rPr lang="en-GB" altLang="en-US"/>
              <a:pPr/>
              <a:t>‹#›</a:t>
            </a:fld>
            <a:endParaRPr lang="en-GB" altLang="en-US"/>
          </a:p>
        </p:txBody>
      </p:sp>
    </p:spTree>
    <p:extLst>
      <p:ext uri="{BB962C8B-B14F-4D97-AF65-F5344CB8AC3E}">
        <p14:creationId xmlns:p14="http://schemas.microsoft.com/office/powerpoint/2010/main" val="418302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46F641B-4C98-4790-B3C1-2503E963C13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E1C9E21-56B9-49E4-B2FA-D904AA39102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790A08C-4F34-4E63-8481-436B53034117}"/>
              </a:ext>
            </a:extLst>
          </p:cNvPr>
          <p:cNvSpPr>
            <a:spLocks noGrp="1" noChangeArrowheads="1"/>
          </p:cNvSpPr>
          <p:nvPr>
            <p:ph type="sldNum" sz="quarter" idx="12"/>
          </p:nvPr>
        </p:nvSpPr>
        <p:spPr>
          <a:ln/>
        </p:spPr>
        <p:txBody>
          <a:bodyPr/>
          <a:lstStyle>
            <a:lvl1pPr>
              <a:defRPr/>
            </a:lvl1pPr>
          </a:lstStyle>
          <a:p>
            <a:fld id="{D4B1216E-7887-488C-92D2-4D1147A6D484}" type="slidenum">
              <a:rPr lang="en-GB" altLang="en-US"/>
              <a:pPr/>
              <a:t>‹#›</a:t>
            </a:fld>
            <a:endParaRPr lang="en-GB" altLang="en-US"/>
          </a:p>
        </p:txBody>
      </p:sp>
    </p:spTree>
    <p:extLst>
      <p:ext uri="{BB962C8B-B14F-4D97-AF65-F5344CB8AC3E}">
        <p14:creationId xmlns:p14="http://schemas.microsoft.com/office/powerpoint/2010/main" val="94432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BFDC1AC-B2B8-44AA-BC15-A278AB48516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9E9ABF5-339C-41AD-B0B8-1F300A8A3AE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41F7556-BA80-4AE4-A849-0F9D0173FAC6}"/>
              </a:ext>
            </a:extLst>
          </p:cNvPr>
          <p:cNvSpPr>
            <a:spLocks noGrp="1" noChangeArrowheads="1"/>
          </p:cNvSpPr>
          <p:nvPr>
            <p:ph type="sldNum" sz="quarter" idx="12"/>
          </p:nvPr>
        </p:nvSpPr>
        <p:spPr>
          <a:ln/>
        </p:spPr>
        <p:txBody>
          <a:bodyPr/>
          <a:lstStyle>
            <a:lvl1pPr>
              <a:defRPr/>
            </a:lvl1pPr>
          </a:lstStyle>
          <a:p>
            <a:fld id="{2AF17D7A-B4AC-435B-89E3-FC5A1B5C9FC4}" type="slidenum">
              <a:rPr lang="en-GB" altLang="en-US"/>
              <a:pPr/>
              <a:t>‹#›</a:t>
            </a:fld>
            <a:endParaRPr lang="en-GB" altLang="en-US"/>
          </a:p>
        </p:txBody>
      </p:sp>
    </p:spTree>
    <p:extLst>
      <p:ext uri="{BB962C8B-B14F-4D97-AF65-F5344CB8AC3E}">
        <p14:creationId xmlns:p14="http://schemas.microsoft.com/office/powerpoint/2010/main" val="51255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795D52B-F24B-44B4-B73E-2C4B4E0BB18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FDDFE4-4115-48EC-8BFD-6468D127E83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31A8465-0B55-462A-8767-D5EB53C96225}"/>
              </a:ext>
            </a:extLst>
          </p:cNvPr>
          <p:cNvSpPr>
            <a:spLocks noGrp="1" noChangeArrowheads="1"/>
          </p:cNvSpPr>
          <p:nvPr>
            <p:ph type="sldNum" sz="quarter" idx="12"/>
          </p:nvPr>
        </p:nvSpPr>
        <p:spPr>
          <a:ln/>
        </p:spPr>
        <p:txBody>
          <a:bodyPr/>
          <a:lstStyle>
            <a:lvl1pPr>
              <a:defRPr/>
            </a:lvl1pPr>
          </a:lstStyle>
          <a:p>
            <a:fld id="{751E993B-0AFB-4150-A958-6DB7EB9A7CCA}" type="slidenum">
              <a:rPr lang="en-GB" altLang="en-US"/>
              <a:pPr/>
              <a:t>‹#›</a:t>
            </a:fld>
            <a:endParaRPr lang="en-GB" altLang="en-US"/>
          </a:p>
        </p:txBody>
      </p:sp>
    </p:spTree>
    <p:extLst>
      <p:ext uri="{BB962C8B-B14F-4D97-AF65-F5344CB8AC3E}">
        <p14:creationId xmlns:p14="http://schemas.microsoft.com/office/powerpoint/2010/main" val="59092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820C4A4-5FFF-41D4-B25E-9F6B78C63F3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525F770-8FB5-4126-B11E-5D11955C61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92762FC-981E-4D77-9388-F9D8052EA48E}"/>
              </a:ext>
            </a:extLst>
          </p:cNvPr>
          <p:cNvSpPr>
            <a:spLocks noGrp="1" noChangeArrowheads="1"/>
          </p:cNvSpPr>
          <p:nvPr>
            <p:ph type="sldNum" sz="quarter" idx="12"/>
          </p:nvPr>
        </p:nvSpPr>
        <p:spPr>
          <a:ln/>
        </p:spPr>
        <p:txBody>
          <a:bodyPr/>
          <a:lstStyle>
            <a:lvl1pPr>
              <a:defRPr/>
            </a:lvl1pPr>
          </a:lstStyle>
          <a:p>
            <a:fld id="{9C5BBF96-948C-46D3-BD23-198FB0AACA40}" type="slidenum">
              <a:rPr lang="en-GB" altLang="en-US"/>
              <a:pPr/>
              <a:t>‹#›</a:t>
            </a:fld>
            <a:endParaRPr lang="en-GB" altLang="en-US"/>
          </a:p>
        </p:txBody>
      </p:sp>
    </p:spTree>
    <p:extLst>
      <p:ext uri="{BB962C8B-B14F-4D97-AF65-F5344CB8AC3E}">
        <p14:creationId xmlns:p14="http://schemas.microsoft.com/office/powerpoint/2010/main" val="263830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6A4FC79-9169-4289-933E-1BF93E311795}"/>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43DB7C2-0F4B-4C0C-95F8-B4F96BA28A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77379ADB-39D0-4ECB-B8CF-828D72A10AD0}"/>
              </a:ext>
            </a:extLst>
          </p:cNvPr>
          <p:cNvSpPr>
            <a:spLocks noGrp="1" noChangeArrowheads="1"/>
          </p:cNvSpPr>
          <p:nvPr>
            <p:ph type="sldNum" sz="quarter" idx="12"/>
          </p:nvPr>
        </p:nvSpPr>
        <p:spPr>
          <a:ln/>
        </p:spPr>
        <p:txBody>
          <a:bodyPr/>
          <a:lstStyle>
            <a:lvl1pPr>
              <a:defRPr/>
            </a:lvl1pPr>
          </a:lstStyle>
          <a:p>
            <a:fld id="{44831452-C2F8-4455-96F1-BCEA83B20F94}" type="slidenum">
              <a:rPr lang="en-GB" altLang="en-US"/>
              <a:pPr/>
              <a:t>‹#›</a:t>
            </a:fld>
            <a:endParaRPr lang="en-GB" altLang="en-US"/>
          </a:p>
        </p:txBody>
      </p:sp>
    </p:spTree>
    <p:extLst>
      <p:ext uri="{BB962C8B-B14F-4D97-AF65-F5344CB8AC3E}">
        <p14:creationId xmlns:p14="http://schemas.microsoft.com/office/powerpoint/2010/main" val="63177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853BAFD-782C-40FA-92E8-5A6D9C5AF8C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87445521-37E3-4CFA-BDA1-596883DC749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60D8602-40B7-40C4-849E-B8021EC12545}"/>
              </a:ext>
            </a:extLst>
          </p:cNvPr>
          <p:cNvSpPr>
            <a:spLocks noGrp="1" noChangeArrowheads="1"/>
          </p:cNvSpPr>
          <p:nvPr>
            <p:ph type="sldNum" sz="quarter" idx="12"/>
          </p:nvPr>
        </p:nvSpPr>
        <p:spPr>
          <a:ln/>
        </p:spPr>
        <p:txBody>
          <a:bodyPr/>
          <a:lstStyle>
            <a:lvl1pPr>
              <a:defRPr/>
            </a:lvl1pPr>
          </a:lstStyle>
          <a:p>
            <a:fld id="{376C1D64-24AC-49E4-8C53-C565047F76BB}" type="slidenum">
              <a:rPr lang="en-GB" altLang="en-US"/>
              <a:pPr/>
              <a:t>‹#›</a:t>
            </a:fld>
            <a:endParaRPr lang="en-GB" altLang="en-US"/>
          </a:p>
        </p:txBody>
      </p:sp>
    </p:spTree>
    <p:extLst>
      <p:ext uri="{BB962C8B-B14F-4D97-AF65-F5344CB8AC3E}">
        <p14:creationId xmlns:p14="http://schemas.microsoft.com/office/powerpoint/2010/main" val="414130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F34657-8B4F-4143-B6C9-736F52BE6D0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E351883D-8B7A-46B5-9D8D-7B0B991906F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01207186-A427-413C-9F94-24C37A5E304F}"/>
              </a:ext>
            </a:extLst>
          </p:cNvPr>
          <p:cNvSpPr>
            <a:spLocks noGrp="1" noChangeArrowheads="1"/>
          </p:cNvSpPr>
          <p:nvPr>
            <p:ph type="sldNum" sz="quarter" idx="12"/>
          </p:nvPr>
        </p:nvSpPr>
        <p:spPr>
          <a:ln/>
        </p:spPr>
        <p:txBody>
          <a:bodyPr/>
          <a:lstStyle>
            <a:lvl1pPr>
              <a:defRPr/>
            </a:lvl1pPr>
          </a:lstStyle>
          <a:p>
            <a:fld id="{C9C3969B-B11B-4D5D-BE8D-84D084279A51}" type="slidenum">
              <a:rPr lang="en-GB" altLang="en-US"/>
              <a:pPr/>
              <a:t>‹#›</a:t>
            </a:fld>
            <a:endParaRPr lang="en-GB" altLang="en-US"/>
          </a:p>
        </p:txBody>
      </p:sp>
    </p:spTree>
    <p:extLst>
      <p:ext uri="{BB962C8B-B14F-4D97-AF65-F5344CB8AC3E}">
        <p14:creationId xmlns:p14="http://schemas.microsoft.com/office/powerpoint/2010/main" val="294408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7B2401-B0F6-4AB7-8368-697A4EB80C2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0F0D506-9708-4DD5-B4D2-0AECA61DC6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D20BA82-20E4-49DF-8331-59B553BB5149}"/>
              </a:ext>
            </a:extLst>
          </p:cNvPr>
          <p:cNvSpPr>
            <a:spLocks noGrp="1" noChangeArrowheads="1"/>
          </p:cNvSpPr>
          <p:nvPr>
            <p:ph type="sldNum" sz="quarter" idx="12"/>
          </p:nvPr>
        </p:nvSpPr>
        <p:spPr>
          <a:ln/>
        </p:spPr>
        <p:txBody>
          <a:bodyPr/>
          <a:lstStyle>
            <a:lvl1pPr>
              <a:defRPr/>
            </a:lvl1pPr>
          </a:lstStyle>
          <a:p>
            <a:fld id="{BE9C0901-EFAB-480D-9D8D-25CFD6D4E313}" type="slidenum">
              <a:rPr lang="en-GB" altLang="en-US"/>
              <a:pPr/>
              <a:t>‹#›</a:t>
            </a:fld>
            <a:endParaRPr lang="en-GB" altLang="en-US"/>
          </a:p>
        </p:txBody>
      </p:sp>
    </p:spTree>
    <p:extLst>
      <p:ext uri="{BB962C8B-B14F-4D97-AF65-F5344CB8AC3E}">
        <p14:creationId xmlns:p14="http://schemas.microsoft.com/office/powerpoint/2010/main" val="18977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7EDA83-FE18-4549-8C5F-77153B8E95B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45145BF-6713-4F76-9640-0B2AA16359F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8CBF707-A673-4ACF-B461-6A82B603EDDA}"/>
              </a:ext>
            </a:extLst>
          </p:cNvPr>
          <p:cNvSpPr>
            <a:spLocks noGrp="1" noChangeArrowheads="1"/>
          </p:cNvSpPr>
          <p:nvPr>
            <p:ph type="sldNum" sz="quarter" idx="12"/>
          </p:nvPr>
        </p:nvSpPr>
        <p:spPr>
          <a:ln/>
        </p:spPr>
        <p:txBody>
          <a:bodyPr/>
          <a:lstStyle>
            <a:lvl1pPr>
              <a:defRPr/>
            </a:lvl1pPr>
          </a:lstStyle>
          <a:p>
            <a:fld id="{9CECFB53-581C-4425-8623-183DC12CD621}" type="slidenum">
              <a:rPr lang="en-GB" altLang="en-US"/>
              <a:pPr/>
              <a:t>‹#›</a:t>
            </a:fld>
            <a:endParaRPr lang="en-GB" altLang="en-US"/>
          </a:p>
        </p:txBody>
      </p:sp>
    </p:spTree>
    <p:extLst>
      <p:ext uri="{BB962C8B-B14F-4D97-AF65-F5344CB8AC3E}">
        <p14:creationId xmlns:p14="http://schemas.microsoft.com/office/powerpoint/2010/main" val="162525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BF9939-8ADC-413A-ACC3-F89E29F53C3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a:extLst>
              <a:ext uri="{FF2B5EF4-FFF2-40B4-BE49-F238E27FC236}">
                <a16:creationId xmlns:a16="http://schemas.microsoft.com/office/drawing/2014/main" id="{96943C2C-CBE9-4B89-BD75-D4EC2A110AE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a:extLst>
              <a:ext uri="{FF2B5EF4-FFF2-40B4-BE49-F238E27FC236}">
                <a16:creationId xmlns:a16="http://schemas.microsoft.com/office/drawing/2014/main" id="{D47A0A83-F85C-438F-8B55-C59233D8D8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a:extLst>
              <a:ext uri="{FF2B5EF4-FFF2-40B4-BE49-F238E27FC236}">
                <a16:creationId xmlns:a16="http://schemas.microsoft.com/office/drawing/2014/main" id="{384F4D4D-1861-400D-8374-A93EEDE0F62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a:extLst>
              <a:ext uri="{FF2B5EF4-FFF2-40B4-BE49-F238E27FC236}">
                <a16:creationId xmlns:a16="http://schemas.microsoft.com/office/drawing/2014/main" id="{C5D1E273-FEBE-4B51-86E1-910635312DE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9BFB7D-8CF8-4BB4-8A88-FB323246D270}" type="slidenum">
              <a:rPr lang="en-GB" altLang="en-US"/>
              <a:pPr/>
              <a:t>‹#›</a:t>
            </a:fld>
            <a:endParaRPr lang="en-GB" altLang="en-US"/>
          </a:p>
        </p:txBody>
      </p:sp>
      <p:pic>
        <p:nvPicPr>
          <p:cNvPr id="1031" name="Picture 7" descr="3 revised">
            <a:extLst>
              <a:ext uri="{FF2B5EF4-FFF2-40B4-BE49-F238E27FC236}">
                <a16:creationId xmlns:a16="http://schemas.microsoft.com/office/drawing/2014/main" id="{0CB85174-3403-43EE-993D-ED354B0CC43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ll.gov.uk/crime-and-safety/consumer-advice/illegal-sales-young-peop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gov.uk/guidance/e-cigarettes-regulations-for-consumer-produc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sa.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himneykid.co.uk/" TargetMode="External"/><Relationship Id="rId2" Type="http://schemas.openxmlformats.org/officeDocument/2006/relationships/hyperlink" Target="https://www.talktofrank.com/get-help/dealing-with-peer-pressur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hangegrowlive.org/smoke-free-hul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efreshhull.org.uk/"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hangegrowlive.org/smoke-free-hul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refreshhull.org.u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nhs.uk/better-health/quit-smoking/vaping-to-quit-smoking/" TargetMode="External"/><Relationship Id="rId7" Type="http://schemas.openxmlformats.org/officeDocument/2006/relationships/hyperlink" Target="https://www.gov.uk/government/publications/nicotine-vaping-in-england-2022-evidence-update" TargetMode="External"/><Relationship Id="rId2" Type="http://schemas.openxmlformats.org/officeDocument/2006/relationships/hyperlink" Target="https://ash.org.uk/uploads/ASH-brief-for-local-authorities-on-youth-vaping.pdf" TargetMode="External"/><Relationship Id="rId1" Type="http://schemas.openxmlformats.org/officeDocument/2006/relationships/slideLayout" Target="../slideLayouts/slideLayout2.xml"/><Relationship Id="rId6" Type="http://schemas.openxmlformats.org/officeDocument/2006/relationships/hyperlink" Target="https://ash.org.uk/uploads/ASH-guidance-for-school-vaping-policies.pdf" TargetMode="External"/><Relationship Id="rId5" Type="http://schemas.openxmlformats.org/officeDocument/2006/relationships/hyperlink" Target="https://www.talktofrank.com/drug/vapes" TargetMode="External"/><Relationship Id="rId4" Type="http://schemas.openxmlformats.org/officeDocument/2006/relationships/hyperlink" Target="https://ash.org.uk/uploads/Use-of-e-cigarettes-among-young-people-in-Great-Britain-202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hs.uk/better-health/quit-smoking/vaping-to-quit-smoking/#vaping-devi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CCBE-1CA2-71BD-C713-0DA686A2BFB9}"/>
              </a:ext>
            </a:extLst>
          </p:cNvPr>
          <p:cNvSpPr>
            <a:spLocks noGrp="1"/>
          </p:cNvSpPr>
          <p:nvPr>
            <p:ph type="title"/>
          </p:nvPr>
        </p:nvSpPr>
        <p:spPr>
          <a:xfrm>
            <a:off x="457200" y="548680"/>
            <a:ext cx="8229600" cy="1143000"/>
          </a:xfrm>
        </p:spPr>
        <p:txBody>
          <a:bodyPr wrap="square" anchor="ctr">
            <a:normAutofit/>
          </a:bodyPr>
          <a:lstStyle/>
          <a:p>
            <a:r>
              <a:rPr kumimoji="0" lang="en-GB" sz="3600" b="1" i="0" u="none" strike="noStrike" kern="0" cap="none" spc="0" normalizeH="0" baseline="0" noProof="0" dirty="0">
                <a:ln>
                  <a:noFill/>
                </a:ln>
                <a:solidFill>
                  <a:srgbClr val="F09032"/>
                </a:solidFill>
                <a:effectLst/>
                <a:uLnTx/>
                <a:uFillTx/>
                <a:latin typeface="Calibri"/>
                <a:cs typeface="Calibri"/>
                <a:sym typeface="Calibri"/>
              </a:rPr>
              <a:t>Vaping: The Facts</a:t>
            </a:r>
            <a:br>
              <a:rPr kumimoji="0" lang="en-GB" sz="3600" b="1" i="0" u="none" strike="noStrike" kern="0" cap="none" spc="0" normalizeH="0" baseline="0" noProof="0" dirty="0">
                <a:ln>
                  <a:noFill/>
                </a:ln>
                <a:solidFill>
                  <a:srgbClr val="F09032"/>
                </a:solidFill>
                <a:effectLst/>
                <a:uLnTx/>
                <a:uFillTx/>
                <a:latin typeface="Calibri"/>
                <a:cs typeface="Calibri"/>
                <a:sym typeface="Calibri"/>
              </a:rPr>
            </a:br>
            <a:r>
              <a:rPr kumimoji="0" lang="en-GB" sz="2800" b="1" i="0" u="none" strike="noStrike" kern="0" cap="none" spc="0" normalizeH="0" baseline="0" noProof="0" dirty="0">
                <a:ln>
                  <a:noFill/>
                </a:ln>
                <a:solidFill>
                  <a:srgbClr val="F09032"/>
                </a:solidFill>
                <a:effectLst/>
                <a:uLnTx/>
                <a:uFillTx/>
                <a:latin typeface="Calibri"/>
                <a:cs typeface="Calibri"/>
                <a:sym typeface="Calibri"/>
              </a:rPr>
              <a:t>Enabling young people to make informed decisions</a:t>
            </a:r>
            <a:endParaRPr lang="en-GB" dirty="0"/>
          </a:p>
        </p:txBody>
      </p:sp>
      <p:sp>
        <p:nvSpPr>
          <p:cNvPr id="4" name="Content Placeholder 3">
            <a:extLst>
              <a:ext uri="{FF2B5EF4-FFF2-40B4-BE49-F238E27FC236}">
                <a16:creationId xmlns:a16="http://schemas.microsoft.com/office/drawing/2014/main" id="{33304E76-1B4B-C40B-A1CB-A2FDF7377C94}"/>
              </a:ext>
            </a:extLst>
          </p:cNvPr>
          <p:cNvSpPr>
            <a:spLocks noGrp="1"/>
          </p:cNvSpPr>
          <p:nvPr>
            <p:ph idx="1"/>
          </p:nvPr>
        </p:nvSpPr>
        <p:spPr>
          <a:xfrm>
            <a:off x="457200" y="2332037"/>
            <a:ext cx="8229600" cy="4525963"/>
          </a:xfrm>
        </p:spPr>
        <p:txBody>
          <a:bodyPr/>
          <a:lstStyle/>
          <a:p>
            <a:pPr marL="0" marR="0" lvl="0" indent="0" algn="ctr" defTabSz="914400" rtl="0" eaLnBrk="1" fontAlgn="auto" latinLnBrk="0" hangingPunct="1">
              <a:lnSpc>
                <a:spcPct val="100000"/>
              </a:lnSpc>
              <a:spcBef>
                <a:spcPts val="0"/>
              </a:spcBef>
              <a:spcAft>
                <a:spcPts val="0"/>
              </a:spcAft>
              <a:buClr>
                <a:srgbClr val="888888"/>
              </a:buClr>
              <a:buSzPct val="100000"/>
              <a:buFont typeface="Arial"/>
              <a:buNone/>
              <a:tabLst/>
              <a:defRPr/>
            </a:pPr>
            <a:r>
              <a:rPr kumimoji="0" lang="en-GB" sz="1900" b="1" i="0" u="none" strike="noStrike" kern="0" cap="none" spc="0" normalizeH="0" baseline="0" noProof="0" dirty="0">
                <a:ln>
                  <a:noFill/>
                </a:ln>
                <a:solidFill>
                  <a:srgbClr val="888888"/>
                </a:solidFill>
                <a:effectLst/>
                <a:uLnTx/>
                <a:uFillTx/>
                <a:latin typeface="Calibri"/>
                <a:cs typeface="Calibri"/>
                <a:sym typeface="Calibri"/>
              </a:rPr>
              <a:t>A presentation to support teachers and safeguarding leads in developing their knowledge on vaping and CYP. </a:t>
            </a:r>
            <a:br>
              <a:rPr kumimoji="0" lang="en-GB" sz="1900" b="1" i="0" u="none" strike="noStrike" kern="0" cap="none" spc="0" normalizeH="0" baseline="0" noProof="0" dirty="0">
                <a:ln>
                  <a:noFill/>
                </a:ln>
                <a:solidFill>
                  <a:srgbClr val="888888"/>
                </a:solidFill>
                <a:effectLst/>
                <a:uLnTx/>
                <a:uFillTx/>
                <a:latin typeface="Calibri"/>
                <a:cs typeface="Calibri"/>
                <a:sym typeface="Calibri"/>
              </a:rPr>
            </a:br>
            <a:br>
              <a:rPr kumimoji="0" lang="en-GB" sz="1900" b="1" i="0" u="none" strike="noStrike" kern="0" cap="none" spc="0" normalizeH="0" baseline="0" noProof="0" dirty="0">
                <a:ln>
                  <a:noFill/>
                </a:ln>
                <a:solidFill>
                  <a:srgbClr val="888888"/>
                </a:solidFill>
                <a:effectLst/>
                <a:uLnTx/>
                <a:uFillTx/>
                <a:latin typeface="Calibri"/>
                <a:cs typeface="Calibri"/>
                <a:sym typeface="Calibri"/>
              </a:rPr>
            </a:br>
            <a:r>
              <a:rPr kumimoji="0" lang="en-GB" sz="1900" b="1" i="0" u="none" strike="noStrike" kern="0" cap="none" spc="0" normalizeH="0" baseline="0" noProof="0" dirty="0">
                <a:ln>
                  <a:noFill/>
                </a:ln>
                <a:solidFill>
                  <a:srgbClr val="888888"/>
                </a:solidFill>
                <a:effectLst/>
                <a:uLnTx/>
                <a:uFillTx/>
                <a:latin typeface="Calibri"/>
                <a:cs typeface="Calibri"/>
                <a:sym typeface="Calibri"/>
              </a:rPr>
              <a:t>This will also support discussions and debate in the classroom</a:t>
            </a:r>
            <a:endParaRPr kumimoji="0" lang="en-GB" sz="1900" b="0" i="0" u="none" strike="noStrike" kern="0" cap="none" spc="0" normalizeH="0" baseline="0" noProof="0" dirty="0">
              <a:ln>
                <a:noFill/>
              </a:ln>
              <a:solidFill>
                <a:srgbClr val="888888"/>
              </a:solidFill>
              <a:effectLst/>
              <a:uLnTx/>
              <a:uFillTx/>
              <a:latin typeface="Calibri"/>
              <a:cs typeface="Calibri"/>
              <a:sym typeface="Calibri"/>
            </a:endParaRPr>
          </a:p>
          <a:p>
            <a:endParaRPr lang="en-GB" dirty="0"/>
          </a:p>
        </p:txBody>
      </p:sp>
    </p:spTree>
    <p:extLst>
      <p:ext uri="{BB962C8B-B14F-4D97-AF65-F5344CB8AC3E}">
        <p14:creationId xmlns:p14="http://schemas.microsoft.com/office/powerpoint/2010/main" val="2773400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EED4B-DA93-52CE-01FC-F46C54778983}"/>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Smoking vs vaping</a:t>
            </a:r>
            <a:endParaRPr lang="en-GB" dirty="0"/>
          </a:p>
        </p:txBody>
      </p:sp>
      <p:sp>
        <p:nvSpPr>
          <p:cNvPr id="3" name="Content Placeholder 2">
            <a:extLst>
              <a:ext uri="{FF2B5EF4-FFF2-40B4-BE49-F238E27FC236}">
                <a16:creationId xmlns:a16="http://schemas.microsoft.com/office/drawing/2014/main" id="{154CABDA-CEB8-6E2C-D5B5-6A4A730B964C}"/>
              </a:ext>
            </a:extLst>
          </p:cNvPr>
          <p:cNvSpPr>
            <a:spLocks noGrp="1"/>
          </p:cNvSpPr>
          <p:nvPr>
            <p:ph idx="1"/>
          </p:nvPr>
        </p:nvSpPr>
        <p:spPr/>
        <p:txBody>
          <a:bodyPr/>
          <a:lstStyle/>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Smoking is much more harmful than vaping. Tobacco smoke contains 7,000 chemicals including carbon monoxide and tar, and a sticky soup of around 250 toxic chemicals (more than a quarter of which are known to be carcinogens), causing disease, disability, and early death. </a:t>
            </a:r>
          </a:p>
          <a:p>
            <a:pPr marL="0" indent="0">
              <a:buNone/>
            </a:pPr>
            <a:endParaRPr lang="en-GB" dirty="0"/>
          </a:p>
        </p:txBody>
      </p:sp>
    </p:spTree>
    <p:extLst>
      <p:ext uri="{BB962C8B-B14F-4D97-AF65-F5344CB8AC3E}">
        <p14:creationId xmlns:p14="http://schemas.microsoft.com/office/powerpoint/2010/main" val="321606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E92F-232C-EAB2-C7B6-A99359A53F0C}"/>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Vapes are not harmless</a:t>
            </a:r>
            <a:endParaRPr lang="en-GB" dirty="0"/>
          </a:p>
        </p:txBody>
      </p:sp>
      <p:sp>
        <p:nvSpPr>
          <p:cNvPr id="3" name="Content Placeholder 2">
            <a:extLst>
              <a:ext uri="{FF2B5EF4-FFF2-40B4-BE49-F238E27FC236}">
                <a16:creationId xmlns:a16="http://schemas.microsoft.com/office/drawing/2014/main" id="{0DF07EBB-7182-30D5-BE74-BD8D950A508F}"/>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1200"/>
              </a:spcBef>
              <a:spcAft>
                <a:spcPts val="0"/>
              </a:spcAft>
              <a:buClr>
                <a:srgbClr val="595959"/>
              </a:buClr>
              <a:buSzPts val="18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panose="020F0502020204030204" pitchFamily="34" charset="0"/>
                <a:ea typeface="Yu Mincho" panose="02020400000000000000" pitchFamily="18" charset="-128"/>
                <a:cs typeface="Calibri" panose="020F0502020204030204" pitchFamily="34" charset="0"/>
                <a:sym typeface="Calibri"/>
              </a:rPr>
              <a:t>The levels of exposure to cancer causing and other toxicants are extremely low in people who vape compared with those who smoke but there is still some exposure</a:t>
            </a:r>
          </a:p>
          <a:p>
            <a:pPr marL="342900" marR="0" lvl="0" indent="-342900" algn="l" defTabSz="914400" rtl="0" eaLnBrk="1" fontAlgn="auto" latinLnBrk="0" hangingPunct="1">
              <a:lnSpc>
                <a:spcPct val="100000"/>
              </a:lnSpc>
              <a:spcBef>
                <a:spcPts val="1200"/>
              </a:spcBef>
              <a:spcAft>
                <a:spcPts val="0"/>
              </a:spcAft>
              <a:buClr>
                <a:srgbClr val="595959"/>
              </a:buClr>
              <a:buSzPts val="18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Short-term effects can include coughing, headaches, dizziness and sore throats. </a:t>
            </a:r>
            <a:endParaRPr kumimoji="0" lang="en-GB" sz="24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1200"/>
              </a:spcBef>
              <a:spcAft>
                <a:spcPts val="0"/>
              </a:spcAft>
              <a:buClr>
                <a:srgbClr val="595959"/>
              </a:buClr>
              <a:buSzPts val="18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The long-term effects are, as yet, unknown. </a:t>
            </a:r>
            <a:endParaRPr kumimoji="0" lang="en-GB" sz="24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1200"/>
              </a:spcBef>
              <a:spcAft>
                <a:spcPts val="0"/>
              </a:spcAft>
              <a:buClr>
                <a:srgbClr val="595959"/>
              </a:buClr>
              <a:buSzPts val="18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Our advice to children and young people is:</a:t>
            </a:r>
          </a:p>
          <a:p>
            <a:pPr marL="0" marR="0" lvl="0" indent="0" algn="ctr" defTabSz="914400" rtl="0" eaLnBrk="1" fontAlgn="auto" latinLnBrk="0" hangingPunct="1">
              <a:lnSpc>
                <a:spcPct val="100000"/>
              </a:lnSpc>
              <a:spcBef>
                <a:spcPts val="1200"/>
              </a:spcBef>
              <a:spcAft>
                <a:spcPts val="0"/>
              </a:spcAft>
              <a:buClr>
                <a:srgbClr val="595959"/>
              </a:buClr>
              <a:buSzPts val="1800"/>
              <a:buFont typeface="Arial"/>
              <a:buNone/>
              <a:tabLst/>
              <a:defRPr/>
            </a:pPr>
            <a:r>
              <a:rPr kumimoji="0" lang="en-GB" sz="2400" b="1" i="0" u="none" strike="noStrike" kern="0" cap="none" spc="0" normalizeH="0" baseline="0" noProof="0" dirty="0">
                <a:ln>
                  <a:noFill/>
                </a:ln>
                <a:solidFill>
                  <a:srgbClr val="595959"/>
                </a:solidFill>
                <a:effectLst/>
                <a:uLnTx/>
                <a:uFillTx/>
                <a:latin typeface="Calibri"/>
                <a:cs typeface="Calibri"/>
                <a:sym typeface="Calibri"/>
              </a:rPr>
              <a:t>DON’T SMOKE? DON’T START TO VAPE</a:t>
            </a:r>
          </a:p>
          <a:p>
            <a:endParaRPr lang="en-GB" dirty="0"/>
          </a:p>
        </p:txBody>
      </p:sp>
    </p:spTree>
    <p:extLst>
      <p:ext uri="{BB962C8B-B14F-4D97-AF65-F5344CB8AC3E}">
        <p14:creationId xmlns:p14="http://schemas.microsoft.com/office/powerpoint/2010/main" val="88802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385E-16A3-92BD-0B7A-C3A68F3B6C9A}"/>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Question!</a:t>
            </a:r>
            <a:endParaRPr lang="en-GB" dirty="0"/>
          </a:p>
        </p:txBody>
      </p:sp>
      <p:sp>
        <p:nvSpPr>
          <p:cNvPr id="3" name="Content Placeholder 2">
            <a:extLst>
              <a:ext uri="{FF2B5EF4-FFF2-40B4-BE49-F238E27FC236}">
                <a16:creationId xmlns:a16="http://schemas.microsoft.com/office/drawing/2014/main" id="{B248DE5B-5E1D-CFB6-C28E-22D487890420}"/>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
                <a:srgbClr val="595959"/>
              </a:buClr>
              <a:buSzPts val="3200"/>
              <a:buFont typeface="Arial"/>
              <a:buNone/>
              <a:tabLst/>
              <a:defRPr/>
            </a:pPr>
            <a:r>
              <a:rPr kumimoji="0" lang="en-GB" sz="3200" b="0" i="0" u="none" strike="noStrike" kern="0" cap="none" spc="0" normalizeH="0" baseline="0" noProof="0" dirty="0">
                <a:ln>
                  <a:noFill/>
                </a:ln>
                <a:solidFill>
                  <a:srgbClr val="595959"/>
                </a:solidFill>
                <a:effectLst/>
                <a:uLnTx/>
                <a:uFillTx/>
                <a:latin typeface="Calibri"/>
                <a:cs typeface="Calibri"/>
                <a:sym typeface="Calibri"/>
              </a:rPr>
              <a:t>Why do you think children try vaping?</a:t>
            </a:r>
            <a:endParaRPr kumimoji="0" lang="en-GB" sz="2400" b="0" i="0" u="none" strike="noStrike" kern="0" cap="none" spc="0" normalizeH="0" baseline="0" noProof="0" dirty="0">
              <a:ln>
                <a:noFill/>
              </a:ln>
              <a:solidFill>
                <a:srgbClr val="595959"/>
              </a:solidFill>
              <a:effectLst/>
              <a:uLnTx/>
              <a:uFillTx/>
              <a:latin typeface="Calibri"/>
              <a:cs typeface="Calibri"/>
              <a:sym typeface="Calibri"/>
            </a:endParaRPr>
          </a:p>
          <a:p>
            <a:pPr marL="0" indent="0">
              <a:buNone/>
            </a:pPr>
            <a:endParaRPr lang="en-GB" dirty="0"/>
          </a:p>
        </p:txBody>
      </p:sp>
    </p:spTree>
    <p:extLst>
      <p:ext uri="{BB962C8B-B14F-4D97-AF65-F5344CB8AC3E}">
        <p14:creationId xmlns:p14="http://schemas.microsoft.com/office/powerpoint/2010/main" val="749620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11AD-D77F-0794-D790-C598ED748667}"/>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Reasons for vaping by smoking status</a:t>
            </a:r>
            <a:br>
              <a:rPr kumimoji="0" lang="en-GB" sz="4000" b="0" i="0" u="none" strike="noStrike" kern="0" cap="none" spc="0" normalizeH="0" baseline="0" noProof="0" dirty="0">
                <a:ln>
                  <a:noFill/>
                </a:ln>
                <a:solidFill>
                  <a:srgbClr val="F09032"/>
                </a:solidFill>
                <a:effectLst/>
                <a:uLnTx/>
                <a:uFillTx/>
                <a:latin typeface="Calibri"/>
                <a:cs typeface="Calibri"/>
                <a:sym typeface="Calibri"/>
              </a:rPr>
            </a:br>
            <a:r>
              <a:rPr kumimoji="0" lang="en-GB" sz="1800" b="0" i="0" u="none" strike="noStrike" kern="0" cap="none" spc="0" normalizeH="0" baseline="0" noProof="0" dirty="0">
                <a:ln>
                  <a:noFill/>
                </a:ln>
                <a:solidFill>
                  <a:srgbClr val="F09032"/>
                </a:solidFill>
                <a:effectLst/>
                <a:uLnTx/>
                <a:uFillTx/>
                <a:latin typeface="Calibri"/>
                <a:cs typeface="Calibri"/>
                <a:sym typeface="Calibri"/>
              </a:rPr>
              <a:t>Hull &amp; ERY </a:t>
            </a:r>
            <a:r>
              <a:rPr lang="en-GB" sz="1800" dirty="0">
                <a:solidFill>
                  <a:srgbClr val="F09032"/>
                </a:solidFill>
                <a:latin typeface="Calibri"/>
                <a:cs typeface="Calibri"/>
                <a:sym typeface="Calibri"/>
              </a:rPr>
              <a:t>V</a:t>
            </a:r>
            <a:r>
              <a:rPr kumimoji="0" lang="en-GB" sz="1800" b="0" i="0" u="none" strike="noStrike" kern="0" cap="none" spc="0" normalizeH="0" baseline="0" noProof="0" dirty="0">
                <a:ln>
                  <a:noFill/>
                </a:ln>
                <a:solidFill>
                  <a:srgbClr val="F09032"/>
                </a:solidFill>
                <a:effectLst/>
                <a:uLnTx/>
                <a:uFillTx/>
                <a:latin typeface="Calibri"/>
                <a:cs typeface="Calibri"/>
                <a:sym typeface="Calibri"/>
              </a:rPr>
              <a:t>aping Survey 2022</a:t>
            </a:r>
            <a:endParaRPr lang="en-GB" sz="1800" dirty="0"/>
          </a:p>
        </p:txBody>
      </p:sp>
      <p:pic>
        <p:nvPicPr>
          <p:cNvPr id="5" name="Content Placeholder 4">
            <a:extLst>
              <a:ext uri="{FF2B5EF4-FFF2-40B4-BE49-F238E27FC236}">
                <a16:creationId xmlns:a16="http://schemas.microsoft.com/office/drawing/2014/main" id="{C21780A9-A9D1-5183-F324-141C7EAB1C39}"/>
              </a:ext>
            </a:extLst>
          </p:cNvPr>
          <p:cNvPicPr>
            <a:picLocks noGrp="1" noChangeAspect="1"/>
          </p:cNvPicPr>
          <p:nvPr>
            <p:ph idx="1"/>
          </p:nvPr>
        </p:nvPicPr>
        <p:blipFill>
          <a:blip r:embed="rId3"/>
          <a:stretch>
            <a:fillRect/>
          </a:stretch>
        </p:blipFill>
        <p:spPr>
          <a:xfrm>
            <a:off x="457200" y="1484376"/>
            <a:ext cx="8229600" cy="3889248"/>
          </a:xfrm>
          <a:prstGeom prst="rect">
            <a:avLst/>
          </a:prstGeom>
        </p:spPr>
      </p:pic>
    </p:spTree>
    <p:extLst>
      <p:ext uri="{BB962C8B-B14F-4D97-AF65-F5344CB8AC3E}">
        <p14:creationId xmlns:p14="http://schemas.microsoft.com/office/powerpoint/2010/main" val="184569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C7B6-AADA-2DB6-B4CC-2D16977C086A}"/>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Question!</a:t>
            </a:r>
            <a:endParaRPr lang="en-GB" dirty="0"/>
          </a:p>
        </p:txBody>
      </p:sp>
      <p:sp>
        <p:nvSpPr>
          <p:cNvPr id="3" name="Content Placeholder 2">
            <a:extLst>
              <a:ext uri="{FF2B5EF4-FFF2-40B4-BE49-F238E27FC236}">
                <a16:creationId xmlns:a16="http://schemas.microsoft.com/office/drawing/2014/main" id="{26A98BA4-0F08-144F-9F29-E4CC6C827A4F}"/>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
                <a:srgbClr val="595959"/>
              </a:buClr>
              <a:buSzPts val="3200"/>
              <a:buFont typeface="Arial"/>
              <a:buNone/>
              <a:tabLst/>
              <a:defRPr/>
            </a:pPr>
            <a:r>
              <a:rPr kumimoji="0" lang="en-GB" sz="3200" b="0" i="0" u="none" strike="noStrike" kern="0" cap="none" spc="0" normalizeH="0" baseline="0" noProof="0" dirty="0">
                <a:ln>
                  <a:noFill/>
                </a:ln>
                <a:solidFill>
                  <a:srgbClr val="595959"/>
                </a:solidFill>
                <a:effectLst/>
                <a:uLnTx/>
                <a:uFillTx/>
                <a:latin typeface="Calibri"/>
                <a:cs typeface="Calibri"/>
                <a:sym typeface="Calibri"/>
              </a:rPr>
              <a:t>Where do you think children and young people who vape get them? </a:t>
            </a:r>
            <a:endParaRPr kumimoji="0" lang="en-GB" sz="2400" b="0" i="0" u="none" strike="noStrike" kern="0" cap="none" spc="0" normalizeH="0" baseline="0" noProof="0" dirty="0">
              <a:ln>
                <a:noFill/>
              </a:ln>
              <a:solidFill>
                <a:srgbClr val="595959"/>
              </a:solidFill>
              <a:effectLst/>
              <a:uLnTx/>
              <a:uFillTx/>
              <a:latin typeface="Calibri"/>
              <a:cs typeface="Calibri"/>
              <a:sym typeface="Calibri"/>
            </a:endParaRPr>
          </a:p>
          <a:p>
            <a:pPr marL="0" marR="0" lvl="0" indent="0" algn="ctr" defTabSz="914400" rtl="0" eaLnBrk="1" fontAlgn="auto" latinLnBrk="0" hangingPunct="1">
              <a:lnSpc>
                <a:spcPct val="100000"/>
              </a:lnSpc>
              <a:spcBef>
                <a:spcPts val="1200"/>
              </a:spcBef>
              <a:spcAft>
                <a:spcPts val="0"/>
              </a:spcAft>
              <a:buClr>
                <a:srgbClr val="595959"/>
              </a:buClr>
              <a:buSzPts val="3200"/>
              <a:buFont typeface="Arial"/>
              <a:buNone/>
              <a:tabLst/>
              <a:defRPr/>
            </a:pPr>
            <a:r>
              <a:rPr kumimoji="0" lang="en-GB" sz="3200" b="0" i="0" u="none" strike="noStrike" kern="0" cap="none" spc="0" normalizeH="0" baseline="0" noProof="0" dirty="0">
                <a:ln>
                  <a:noFill/>
                </a:ln>
                <a:solidFill>
                  <a:srgbClr val="595959"/>
                </a:solidFill>
                <a:effectLst/>
                <a:uLnTx/>
                <a:uFillTx/>
                <a:latin typeface="Calibri"/>
                <a:cs typeface="Calibri"/>
                <a:sym typeface="Calibri"/>
              </a:rPr>
              <a:t>And what can we do about this?</a:t>
            </a:r>
            <a:endParaRPr kumimoji="0" lang="en-GB" sz="2400" b="0" i="0" u="none" strike="noStrike" kern="0" cap="none" spc="0" normalizeH="0" baseline="0" noProof="0" dirty="0">
              <a:ln>
                <a:noFill/>
              </a:ln>
              <a:solidFill>
                <a:srgbClr val="595959"/>
              </a:solidFill>
              <a:effectLst/>
              <a:uLnTx/>
              <a:uFillTx/>
              <a:latin typeface="Calibri"/>
              <a:cs typeface="Calibri"/>
              <a:sym typeface="Calibri"/>
            </a:endParaRPr>
          </a:p>
          <a:p>
            <a:endParaRPr lang="en-GB" dirty="0"/>
          </a:p>
        </p:txBody>
      </p:sp>
    </p:spTree>
    <p:extLst>
      <p:ext uri="{BB962C8B-B14F-4D97-AF65-F5344CB8AC3E}">
        <p14:creationId xmlns:p14="http://schemas.microsoft.com/office/powerpoint/2010/main" val="29165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ACA3-7451-01B3-D49C-CF7ED69373FF}"/>
              </a:ext>
            </a:extLst>
          </p:cNvPr>
          <p:cNvSpPr>
            <a:spLocks noGrp="1"/>
          </p:cNvSpPr>
          <p:nvPr>
            <p:ph type="title"/>
          </p:nvPr>
        </p:nvSpPr>
        <p:spPr>
          <a:xfrm>
            <a:off x="457200" y="692696"/>
            <a:ext cx="8229600" cy="1143000"/>
          </a:xfrm>
        </p:spPr>
        <p:txBody>
          <a:bodyPr/>
          <a:lstStyle/>
          <a:p>
            <a:pPr marL="0" marR="0" lvl="0" indent="0" defTabSz="914400" rtl="0" eaLnBrk="1" fontAlgn="auto" latinLnBrk="0" hangingPunct="1">
              <a:lnSpc>
                <a:spcPct val="100000"/>
              </a:lnSpc>
              <a:spcBef>
                <a:spcPts val="0"/>
              </a:spcBef>
              <a:spcAft>
                <a:spcPts val="0"/>
              </a:spcAft>
              <a:tabLst/>
              <a:defRPr/>
            </a:pPr>
            <a:r>
              <a:rPr kumimoji="0" lang="en-GB" sz="2800" b="0" i="0" u="none" strike="noStrike" kern="0" cap="none" spc="0" normalizeH="0" baseline="0" noProof="0" dirty="0">
                <a:ln>
                  <a:noFill/>
                </a:ln>
                <a:solidFill>
                  <a:srgbClr val="F09032"/>
                </a:solidFill>
                <a:effectLst/>
                <a:uLnTx/>
                <a:uFillTx/>
                <a:latin typeface="Calibri" panose="020F0502020204030204" pitchFamily="34" charset="0"/>
                <a:cs typeface="Calibri" panose="020F0502020204030204" pitchFamily="34" charset="0"/>
                <a:sym typeface="Arial"/>
              </a:rPr>
              <a:t>For 11-17-yr-olds, shops are still most </a:t>
            </a:r>
            <a:br>
              <a:rPr kumimoji="0" lang="en-GB" sz="2800" b="0" i="0" u="none" strike="noStrike" kern="0" cap="none" spc="0" normalizeH="0" baseline="0" noProof="0" dirty="0">
                <a:ln>
                  <a:noFill/>
                </a:ln>
                <a:solidFill>
                  <a:srgbClr val="F09032"/>
                </a:solidFill>
                <a:effectLst/>
                <a:uLnTx/>
                <a:uFillTx/>
                <a:latin typeface="Calibri" panose="020F0502020204030204" pitchFamily="34" charset="0"/>
                <a:cs typeface="Calibri" panose="020F0502020204030204" pitchFamily="34" charset="0"/>
                <a:sym typeface="Arial"/>
              </a:rPr>
            </a:br>
            <a:r>
              <a:rPr kumimoji="0" lang="en-GB" sz="2800" b="0" i="0" u="none" strike="noStrike" kern="0" cap="none" spc="0" normalizeH="0" baseline="0" noProof="0" dirty="0">
                <a:ln>
                  <a:noFill/>
                </a:ln>
                <a:solidFill>
                  <a:srgbClr val="F09032"/>
                </a:solidFill>
                <a:effectLst/>
                <a:uLnTx/>
                <a:uFillTx/>
                <a:latin typeface="Calibri" panose="020F0502020204030204" pitchFamily="34" charset="0"/>
                <a:cs typeface="Calibri" panose="020F0502020204030204" pitchFamily="34" charset="0"/>
                <a:sym typeface="Arial"/>
              </a:rPr>
              <a:t>common route of purchase for tobacco and vapes      </a:t>
            </a:r>
            <a:r>
              <a:rPr kumimoji="0" lang="en-GB" sz="1800" b="0" i="0" u="none" strike="noStrike" kern="0" cap="none" spc="0" normalizeH="0" baseline="0" noProof="0" dirty="0">
                <a:ln>
                  <a:noFill/>
                </a:ln>
                <a:solidFill>
                  <a:srgbClr val="F09032"/>
                </a:solidFill>
                <a:effectLst/>
                <a:uLnTx/>
                <a:uFillTx/>
                <a:latin typeface="Calibri"/>
                <a:cs typeface="Calibri"/>
                <a:sym typeface="Calibri"/>
              </a:rPr>
              <a:t>Hull &amp; ERY </a:t>
            </a:r>
            <a:r>
              <a:rPr lang="en-GB" sz="1800" dirty="0">
                <a:solidFill>
                  <a:srgbClr val="F09032"/>
                </a:solidFill>
                <a:latin typeface="Calibri"/>
                <a:cs typeface="Calibri"/>
                <a:sym typeface="Calibri"/>
              </a:rPr>
              <a:t>V</a:t>
            </a:r>
            <a:r>
              <a:rPr kumimoji="0" lang="en-GB" sz="1800" b="0" i="0" u="none" strike="noStrike" kern="0" cap="none" spc="0" normalizeH="0" baseline="0" noProof="0" dirty="0">
                <a:ln>
                  <a:noFill/>
                </a:ln>
                <a:solidFill>
                  <a:srgbClr val="F09032"/>
                </a:solidFill>
                <a:effectLst/>
                <a:uLnTx/>
                <a:uFillTx/>
                <a:latin typeface="Calibri"/>
                <a:cs typeface="Calibri"/>
                <a:sym typeface="Calibri"/>
              </a:rPr>
              <a:t>aping Survey 2022</a:t>
            </a:r>
            <a:br>
              <a:rPr kumimoji="0" lang="en-GB" sz="2800" b="0" i="0" u="none" strike="noStrike" kern="0" cap="none" spc="0" normalizeH="0" baseline="0" noProof="0" dirty="0">
                <a:ln>
                  <a:noFill/>
                </a:ln>
                <a:solidFill>
                  <a:srgbClr val="F09032"/>
                </a:solidFill>
                <a:effectLst/>
                <a:uLnTx/>
                <a:uFillTx/>
                <a:latin typeface="Calibri" panose="020F0502020204030204" pitchFamily="34" charset="0"/>
                <a:cs typeface="Calibri" panose="020F0502020204030204" pitchFamily="34" charset="0"/>
                <a:sym typeface="Arial"/>
              </a:rPr>
            </a:br>
            <a:r>
              <a:rPr kumimoji="0" lang="en-GB" sz="2800" b="0" i="0" u="none" strike="noStrike" kern="0" cap="none" spc="0" normalizeH="0" baseline="0" noProof="0" dirty="0">
                <a:ln>
                  <a:noFill/>
                </a:ln>
                <a:solidFill>
                  <a:srgbClr val="F09032"/>
                </a:solidFill>
                <a:effectLst/>
                <a:uLnTx/>
                <a:uFillTx/>
                <a:latin typeface="Calibri" panose="020F0502020204030204" pitchFamily="34" charset="0"/>
                <a:cs typeface="Calibri" panose="020F0502020204030204" pitchFamily="34" charset="0"/>
                <a:sym typeface="Arial"/>
              </a:rPr>
              <a:t>  </a:t>
            </a:r>
            <a:br>
              <a:rPr kumimoji="0" lang="en-GB" sz="2800" b="0" i="0" u="none" strike="noStrike" kern="0" cap="none" spc="0" normalizeH="0" baseline="0" noProof="0" dirty="0">
                <a:ln>
                  <a:noFill/>
                </a:ln>
                <a:solidFill>
                  <a:srgbClr val="000000"/>
                </a:solidFill>
                <a:effectLst/>
                <a:uLnTx/>
                <a:uFillTx/>
                <a:latin typeface="Arial"/>
                <a:cs typeface="Arial"/>
                <a:sym typeface="Arial"/>
              </a:rPr>
            </a:br>
            <a:endParaRPr lang="en-GB" dirty="0"/>
          </a:p>
        </p:txBody>
      </p:sp>
      <p:pic>
        <p:nvPicPr>
          <p:cNvPr id="5" name="Content Placeholder 4">
            <a:extLst>
              <a:ext uri="{FF2B5EF4-FFF2-40B4-BE49-F238E27FC236}">
                <a16:creationId xmlns:a16="http://schemas.microsoft.com/office/drawing/2014/main" id="{A082B71C-2322-C9AF-EEB8-179D9DF5A111}"/>
              </a:ext>
            </a:extLst>
          </p:cNvPr>
          <p:cNvPicPr>
            <a:picLocks noGrp="1" noChangeAspect="1"/>
          </p:cNvPicPr>
          <p:nvPr>
            <p:ph idx="1"/>
          </p:nvPr>
        </p:nvPicPr>
        <p:blipFill>
          <a:blip r:embed="rId3"/>
          <a:stretch>
            <a:fillRect/>
          </a:stretch>
        </p:blipFill>
        <p:spPr>
          <a:xfrm>
            <a:off x="560059" y="1399145"/>
            <a:ext cx="7684349" cy="4292836"/>
          </a:xfrm>
          <a:prstGeom prst="rect">
            <a:avLst/>
          </a:prstGeom>
        </p:spPr>
      </p:pic>
    </p:spTree>
    <p:extLst>
      <p:ext uri="{BB962C8B-B14F-4D97-AF65-F5344CB8AC3E}">
        <p14:creationId xmlns:p14="http://schemas.microsoft.com/office/powerpoint/2010/main" val="206771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ABEC-787B-0A1C-F864-349C3718E6D8}"/>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Question!</a:t>
            </a:r>
            <a:endParaRPr lang="en-GB" dirty="0"/>
          </a:p>
        </p:txBody>
      </p:sp>
      <p:sp>
        <p:nvSpPr>
          <p:cNvPr id="3" name="Content Placeholder 2">
            <a:extLst>
              <a:ext uri="{FF2B5EF4-FFF2-40B4-BE49-F238E27FC236}">
                <a16:creationId xmlns:a16="http://schemas.microsoft.com/office/drawing/2014/main" id="{0BB22F59-EB8F-931A-9B50-0B989FFF9702}"/>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
                <a:srgbClr val="595959"/>
              </a:buClr>
              <a:buSzPts val="3200"/>
              <a:buFont typeface="Arial"/>
              <a:buNone/>
              <a:tabLst/>
              <a:defRPr/>
            </a:pPr>
            <a:r>
              <a:rPr kumimoji="0" lang="en-GB" sz="3200" b="0" i="0" u="none" strike="noStrike" kern="0" cap="none" spc="0" normalizeH="0" baseline="0" noProof="0" dirty="0">
                <a:ln>
                  <a:noFill/>
                </a:ln>
                <a:solidFill>
                  <a:srgbClr val="595959"/>
                </a:solidFill>
                <a:effectLst/>
                <a:uLnTx/>
                <a:uFillTx/>
                <a:latin typeface="Calibri"/>
                <a:cs typeface="Calibri"/>
                <a:sym typeface="Calibri"/>
              </a:rPr>
              <a:t>Where is vaping being promoted online and what can we do about this?</a:t>
            </a:r>
            <a:endParaRPr kumimoji="0" lang="en-GB" sz="2400" b="0" i="0" u="none" strike="noStrike" kern="0" cap="none" spc="0" normalizeH="0" baseline="0" noProof="0" dirty="0">
              <a:ln>
                <a:noFill/>
              </a:ln>
              <a:solidFill>
                <a:srgbClr val="595959"/>
              </a:solidFill>
              <a:effectLst/>
              <a:uLnTx/>
              <a:uFillTx/>
              <a:latin typeface="Calibri"/>
              <a:cs typeface="Calibri"/>
              <a:sym typeface="Calibri"/>
            </a:endParaRPr>
          </a:p>
          <a:p>
            <a:endParaRPr lang="en-GB" dirty="0"/>
          </a:p>
        </p:txBody>
      </p:sp>
    </p:spTree>
    <p:extLst>
      <p:ext uri="{BB962C8B-B14F-4D97-AF65-F5344CB8AC3E}">
        <p14:creationId xmlns:p14="http://schemas.microsoft.com/office/powerpoint/2010/main" val="294921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F29B-F253-162D-0DA3-59094A08835B}"/>
              </a:ext>
            </a:extLst>
          </p:cNvPr>
          <p:cNvSpPr>
            <a:spLocks noGrp="1"/>
          </p:cNvSpPr>
          <p:nvPr>
            <p:ph type="title"/>
          </p:nvPr>
        </p:nvSpPr>
        <p:spPr/>
        <p:txBody>
          <a:bodyPr/>
          <a:lstStyle/>
          <a:p>
            <a:r>
              <a:rPr kumimoji="0" lang="en-GB" sz="3200" b="0" i="0" u="none" strike="noStrike" kern="0" cap="none" spc="0" normalizeH="0" baseline="0" noProof="0" dirty="0">
                <a:ln>
                  <a:noFill/>
                </a:ln>
                <a:solidFill>
                  <a:srgbClr val="F09032"/>
                </a:solidFill>
                <a:effectLst/>
                <a:uLnTx/>
                <a:uFillTx/>
                <a:latin typeface="Calibri"/>
                <a:cs typeface="Calibri"/>
                <a:sym typeface="Calibri"/>
              </a:rPr>
              <a:t>Where are 11 – 17 year olds seeing advertising?</a:t>
            </a:r>
            <a:br>
              <a:rPr kumimoji="0" lang="en-GB" sz="3200" b="0" i="0" u="none" strike="noStrike" kern="0" cap="none" spc="0" normalizeH="0" baseline="0" noProof="0" dirty="0">
                <a:ln>
                  <a:noFill/>
                </a:ln>
                <a:solidFill>
                  <a:srgbClr val="F09032"/>
                </a:solidFill>
                <a:effectLst/>
                <a:uLnTx/>
                <a:uFillTx/>
                <a:latin typeface="Calibri"/>
                <a:cs typeface="Calibri"/>
                <a:sym typeface="Calibri"/>
              </a:rPr>
            </a:br>
            <a:r>
              <a:rPr kumimoji="0" lang="en-GB" sz="1800" b="0" i="0" u="none" strike="noStrike" kern="0" cap="none" spc="0" normalizeH="0" baseline="0" noProof="0" dirty="0">
                <a:ln>
                  <a:noFill/>
                </a:ln>
                <a:solidFill>
                  <a:srgbClr val="F09032"/>
                </a:solidFill>
                <a:effectLst/>
                <a:uLnTx/>
                <a:uFillTx/>
                <a:latin typeface="Calibri"/>
                <a:cs typeface="Calibri"/>
                <a:sym typeface="Calibri"/>
              </a:rPr>
              <a:t>Hull &amp; ERY </a:t>
            </a:r>
            <a:r>
              <a:rPr lang="en-GB" sz="1800" dirty="0">
                <a:solidFill>
                  <a:srgbClr val="F09032"/>
                </a:solidFill>
                <a:latin typeface="Calibri"/>
                <a:cs typeface="Calibri"/>
                <a:sym typeface="Calibri"/>
              </a:rPr>
              <a:t>V</a:t>
            </a:r>
            <a:r>
              <a:rPr kumimoji="0" lang="en-GB" sz="1800" b="0" i="0" u="none" strike="noStrike" kern="0" cap="none" spc="0" normalizeH="0" baseline="0" noProof="0" dirty="0">
                <a:ln>
                  <a:noFill/>
                </a:ln>
                <a:solidFill>
                  <a:srgbClr val="F09032"/>
                </a:solidFill>
                <a:effectLst/>
                <a:uLnTx/>
                <a:uFillTx/>
                <a:latin typeface="Calibri"/>
                <a:cs typeface="Calibri"/>
                <a:sym typeface="Calibri"/>
              </a:rPr>
              <a:t>aping Survey 2022</a:t>
            </a:r>
            <a:endParaRPr lang="en-GB" sz="1800" dirty="0"/>
          </a:p>
        </p:txBody>
      </p:sp>
      <p:pic>
        <p:nvPicPr>
          <p:cNvPr id="5" name="Content Placeholder 4">
            <a:extLst>
              <a:ext uri="{FF2B5EF4-FFF2-40B4-BE49-F238E27FC236}">
                <a16:creationId xmlns:a16="http://schemas.microsoft.com/office/drawing/2014/main" id="{D4DA9B1E-3291-45FF-49EA-03A57DB3A5B5}"/>
              </a:ext>
            </a:extLst>
          </p:cNvPr>
          <p:cNvPicPr>
            <a:picLocks noGrp="1" noChangeAspect="1"/>
          </p:cNvPicPr>
          <p:nvPr>
            <p:ph idx="1"/>
          </p:nvPr>
        </p:nvPicPr>
        <p:blipFill>
          <a:blip r:embed="rId3"/>
          <a:stretch>
            <a:fillRect/>
          </a:stretch>
        </p:blipFill>
        <p:spPr>
          <a:xfrm>
            <a:off x="1043608" y="1417638"/>
            <a:ext cx="7336651" cy="4278754"/>
          </a:xfrm>
          <a:prstGeom prst="rect">
            <a:avLst/>
          </a:prstGeom>
        </p:spPr>
      </p:pic>
    </p:spTree>
    <p:extLst>
      <p:ext uri="{BB962C8B-B14F-4D97-AF65-F5344CB8AC3E}">
        <p14:creationId xmlns:p14="http://schemas.microsoft.com/office/powerpoint/2010/main" val="98021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7339-3D0D-D300-E06C-E74DA187DB67}"/>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The law and vaping </a:t>
            </a:r>
            <a:endParaRPr lang="en-GB" dirty="0"/>
          </a:p>
        </p:txBody>
      </p:sp>
      <p:sp>
        <p:nvSpPr>
          <p:cNvPr id="3" name="Content Placeholder 2">
            <a:extLst>
              <a:ext uri="{FF2B5EF4-FFF2-40B4-BE49-F238E27FC236}">
                <a16:creationId xmlns:a16="http://schemas.microsoft.com/office/drawing/2014/main" id="{85B9A61B-9A5E-263E-33C4-FC22490E9E4C}"/>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2200" b="0" i="0" u="none" strike="noStrike" kern="0" cap="none" spc="0" normalizeH="0" baseline="0" noProof="0" dirty="0">
                <a:ln>
                  <a:noFill/>
                </a:ln>
                <a:solidFill>
                  <a:srgbClr val="595959"/>
                </a:solidFill>
                <a:effectLst/>
                <a:uLnTx/>
                <a:uFillTx/>
                <a:latin typeface="Calibri"/>
                <a:cs typeface="Calibri"/>
                <a:sym typeface="Calibri"/>
              </a:rPr>
              <a:t>Vapes and vaping products containing nicotine, like tobacco, are age restricted. It’s illegal to sell them to under 18s, and for adults to buy them on their behalf. </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2200" b="0" i="0" u="none" strike="noStrike" kern="0" cap="none" spc="0" normalizeH="0" baseline="0" noProof="0" dirty="0">
                <a:ln>
                  <a:noFill/>
                </a:ln>
                <a:solidFill>
                  <a:srgbClr val="595959"/>
                </a:solidFill>
                <a:effectLst/>
                <a:uLnTx/>
                <a:uFillTx/>
                <a:latin typeface="Calibri"/>
                <a:ea typeface="Calibri"/>
                <a:cs typeface="Calibri"/>
                <a:sym typeface="Calibri"/>
              </a:rPr>
              <a:t>Those who knowingly sell vapes to under 18s don’t care who they sell to and they are just interested in making money.</a:t>
            </a:r>
            <a:endParaRPr kumimoji="0" lang="en-GB" sz="2200" b="0" i="0" u="none" strike="noStrike" kern="0" cap="none" spc="0" normalizeH="0" baseline="0" noProof="0" dirty="0">
              <a:ln>
                <a:noFill/>
              </a:ln>
              <a:solidFill>
                <a:srgbClr val="595959"/>
              </a:solidFill>
              <a:effectLst/>
              <a:uLnTx/>
              <a:uFillTx/>
              <a:latin typeface="Calibri"/>
              <a:cs typeface="Calibri"/>
              <a:sym typeface="Calibri"/>
            </a:endParaRPr>
          </a:p>
          <a:p>
            <a:pPr fontAlgn="auto">
              <a:spcBef>
                <a:spcPts val="1200"/>
              </a:spcBef>
              <a:spcAft>
                <a:spcPts val="0"/>
              </a:spcAft>
              <a:buClr>
                <a:srgbClr val="595959"/>
              </a:buClr>
              <a:buSzPct val="100000"/>
              <a:buFont typeface="Arial"/>
              <a:buChar char="•"/>
              <a:defRPr/>
            </a:pPr>
            <a:r>
              <a:rPr kumimoji="0" lang="en-GB" sz="2200" b="0" i="0" u="none" strike="noStrike" kern="0" cap="none" spc="0" normalizeH="0" baseline="0" noProof="0" dirty="0">
                <a:ln>
                  <a:noFill/>
                </a:ln>
                <a:solidFill>
                  <a:srgbClr val="595959"/>
                </a:solidFill>
                <a:effectLst/>
                <a:uLnTx/>
                <a:uFillTx/>
                <a:latin typeface="Calibri"/>
                <a:cs typeface="Calibri"/>
                <a:sym typeface="Calibri"/>
              </a:rPr>
              <a:t>If you know of anyone who does sell vapes, or tobacco illegally, you can report them to trading standards </a:t>
            </a:r>
            <a:r>
              <a:rPr lang="en-GB" sz="1800" dirty="0">
                <a:hlinkClick r:id="rId3"/>
              </a:rPr>
              <a:t>https://www.hull.gov.uk/crime-and-safety/consumer-advice/illegal-sales-young-people</a:t>
            </a:r>
            <a:r>
              <a:rPr lang="en-GB" sz="1800" dirty="0"/>
              <a:t> </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endParaRPr lang="en-GB" dirty="0"/>
          </a:p>
        </p:txBody>
      </p:sp>
    </p:spTree>
    <p:extLst>
      <p:ext uri="{BB962C8B-B14F-4D97-AF65-F5344CB8AC3E}">
        <p14:creationId xmlns:p14="http://schemas.microsoft.com/office/powerpoint/2010/main" val="189001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179F-B2F2-B82D-B948-1528737A96F4}"/>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Regulation of vapes to protect health</a:t>
            </a:r>
            <a:endParaRPr lang="en-GB" dirty="0"/>
          </a:p>
        </p:txBody>
      </p:sp>
      <p:sp>
        <p:nvSpPr>
          <p:cNvPr id="3" name="Content Placeholder 2">
            <a:extLst>
              <a:ext uri="{FF2B5EF4-FFF2-40B4-BE49-F238E27FC236}">
                <a16:creationId xmlns:a16="http://schemas.microsoft.com/office/drawing/2014/main" id="{8DB9B005-63D0-F2C8-FC00-7C444488E387}"/>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In the UK we have tight regulations around the strength of nicotine allowed in vapes and they must carry health warnings on the packaging </a:t>
            </a:r>
            <a:r>
              <a:rPr kumimoji="0" lang="en-GB" sz="1800" b="0" i="0" u="sng" strike="noStrike" kern="0" cap="none" spc="0" normalizeH="0" baseline="0" noProof="0" dirty="0">
                <a:ln>
                  <a:noFill/>
                </a:ln>
                <a:solidFill>
                  <a:srgbClr val="0000FF"/>
                </a:solidFill>
                <a:effectLst/>
                <a:uLnTx/>
                <a:uFillTx/>
                <a:latin typeface="Calibri"/>
                <a:cs typeface="Calibri"/>
                <a:sym typeface="Calibri"/>
                <a:hlinkClick r:id="rId2">
                  <a:extLst>
                    <a:ext uri="{A12FA001-AC4F-418D-AE19-62706E023703}">
                      <ahyp:hlinkClr xmlns:ahyp="http://schemas.microsoft.com/office/drawing/2018/hyperlinkcolor" val="tx"/>
                    </a:ext>
                  </a:extLst>
                </a:hlinkClick>
              </a:rPr>
              <a:t>E-cigarettes: regulations for consumer products - GOV.UK (www.gov.uk)</a:t>
            </a:r>
            <a:r>
              <a:rPr kumimoji="0" lang="en-GB" sz="1800" b="0" i="0" u="none" strike="noStrike" kern="0" cap="none" spc="0" normalizeH="0" baseline="0" noProof="0" dirty="0">
                <a:ln>
                  <a:noFill/>
                </a:ln>
                <a:solidFill>
                  <a:srgbClr val="595959"/>
                </a:solidFill>
                <a:effectLst/>
                <a:uLnTx/>
                <a:uFillTx/>
                <a:latin typeface="Calibri"/>
                <a:cs typeface="Calibri"/>
                <a:sym typeface="Calibri"/>
              </a:rPr>
              <a:t>.</a:t>
            </a:r>
          </a:p>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endParaRPr kumimoji="0" lang="en-GB" sz="18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Vaping products containing nicotine are regulated by the Medicines and Healthcare products Regulatory Agency (MHRA), which provides advice for consumers.</a:t>
            </a:r>
          </a:p>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endParaRPr kumimoji="0" lang="en-GB" sz="18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They also must not contain vitamins, stimulants such as caffeine or taurine, colourings and chemicals which are carcinogenic, mutagenic </a:t>
            </a:r>
            <a:br>
              <a:rPr kumimoji="0" lang="en-GB" sz="1800" b="0" i="0" u="none" strike="noStrike" kern="0" cap="none" spc="0" normalizeH="0" baseline="0" noProof="0" dirty="0">
                <a:ln>
                  <a:noFill/>
                </a:ln>
                <a:solidFill>
                  <a:srgbClr val="595959"/>
                </a:solidFill>
                <a:effectLst/>
                <a:uLnTx/>
                <a:uFillTx/>
                <a:latin typeface="Calibri"/>
                <a:cs typeface="Calibri"/>
                <a:sym typeface="Calibri"/>
              </a:rPr>
            </a:br>
            <a:r>
              <a:rPr kumimoji="0" lang="en-GB" sz="1800" b="0" i="0" u="none" strike="noStrike" kern="0" cap="none" spc="0" normalizeH="0" baseline="0" noProof="0" dirty="0">
                <a:ln>
                  <a:noFill/>
                </a:ln>
                <a:solidFill>
                  <a:srgbClr val="595959"/>
                </a:solidFill>
                <a:effectLst/>
                <a:uLnTx/>
                <a:uFillTx/>
                <a:latin typeface="Calibri"/>
                <a:cs typeface="Calibri"/>
                <a:sym typeface="Calibri"/>
              </a:rPr>
              <a:t>and reprotoxic in their unburnt form</a:t>
            </a:r>
            <a:endParaRPr lang="en-GB" dirty="0"/>
          </a:p>
        </p:txBody>
      </p:sp>
    </p:spTree>
    <p:extLst>
      <p:ext uri="{BB962C8B-B14F-4D97-AF65-F5344CB8AC3E}">
        <p14:creationId xmlns:p14="http://schemas.microsoft.com/office/powerpoint/2010/main" val="179678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7854-4A86-CDE9-EEE6-8FD1BB2554C7}"/>
              </a:ext>
            </a:extLst>
          </p:cNvPr>
          <p:cNvSpPr>
            <a:spLocks noGrp="1"/>
          </p:cNvSpPr>
          <p:nvPr>
            <p:ph type="title"/>
          </p:nvPr>
        </p:nvSpPr>
        <p:spPr>
          <a:xfrm>
            <a:off x="446066" y="485619"/>
            <a:ext cx="8229600" cy="1143000"/>
          </a:xfrm>
        </p:spPr>
        <p:txBody>
          <a:bodyPr/>
          <a:lstStyle/>
          <a:p>
            <a:pPr marL="0" marR="0" lvl="0" indent="0" defTabSz="914400" rtl="0" eaLnBrk="1" fontAlgn="auto" latinLnBrk="0" hangingPunct="1">
              <a:lnSpc>
                <a:spcPct val="100000"/>
              </a:lnSpc>
              <a:spcBef>
                <a:spcPts val="0"/>
              </a:spcBef>
              <a:spcAft>
                <a:spcPts val="0"/>
              </a:spcAft>
              <a:tabLst/>
              <a:defRPr/>
            </a:pPr>
            <a:r>
              <a:rPr kumimoji="0" lang="en-GB" sz="3200" b="0" i="0" u="none" strike="noStrike" kern="0" cap="none" spc="0" normalizeH="0" baseline="0" noProof="0" dirty="0">
                <a:ln>
                  <a:noFill/>
                </a:ln>
                <a:solidFill>
                  <a:srgbClr val="F09032"/>
                </a:solidFill>
                <a:effectLst/>
                <a:uLnTx/>
                <a:uFillTx/>
                <a:latin typeface="Calibri" panose="020F0502020204030204" pitchFamily="34" charset="0"/>
                <a:cs typeface="Calibri" panose="020F0502020204030204" pitchFamily="34" charset="0"/>
                <a:sym typeface="Arial"/>
              </a:rPr>
              <a:t>Hull and East Riding of Yorkshire Vaping Survey Nov/Dec 2022</a:t>
            </a:r>
            <a:br>
              <a:rPr kumimoji="0" lang="en-GB"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lang="en-GB" dirty="0"/>
          </a:p>
        </p:txBody>
      </p:sp>
      <p:sp>
        <p:nvSpPr>
          <p:cNvPr id="3" name="Content Placeholder 2">
            <a:extLst>
              <a:ext uri="{FF2B5EF4-FFF2-40B4-BE49-F238E27FC236}">
                <a16:creationId xmlns:a16="http://schemas.microsoft.com/office/drawing/2014/main" id="{C1453C32-E00E-ED75-49D5-5A8CD08B1DEF}"/>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rgbClr val="595959"/>
                </a:solidFill>
                <a:effectLst/>
                <a:uLnTx/>
                <a:uFillTx/>
                <a:latin typeface="Calibri" panose="020F0502020204030204" pitchFamily="34" charset="0"/>
                <a:cs typeface="Calibri" panose="020F0502020204030204" pitchFamily="34" charset="0"/>
              </a:rPr>
              <a:t>Regular vaping among young people increased with age from 0.4% of 11 year olds to 18.6% of 17 year olds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rgbClr val="595959"/>
                </a:solidFill>
                <a:effectLst/>
                <a:uLnTx/>
                <a:uFillTx/>
                <a:latin typeface="Calibri" panose="020F0502020204030204" pitchFamily="34" charset="0"/>
                <a:cs typeface="Calibri" panose="020F0502020204030204" pitchFamily="34" charset="0"/>
              </a:rPr>
              <a:t>The rate of those who had ever tried vaping was 26.5%</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rgbClr val="595959"/>
                </a:solidFill>
                <a:effectLst/>
                <a:uLnTx/>
                <a:uFillTx/>
                <a:latin typeface="Calibri" panose="020F0502020204030204" pitchFamily="34" charset="0"/>
                <a:cs typeface="Calibri" panose="020F0502020204030204" pitchFamily="34" charset="0"/>
              </a:rPr>
              <a:t>13.6% of young people who had never smoked had tried an e-cigarette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a:ln>
                  <a:noFill/>
                </a:ln>
                <a:solidFill>
                  <a:srgbClr val="595959"/>
                </a:solidFill>
                <a:effectLst/>
                <a:uLnTx/>
                <a:uFillTx/>
                <a:latin typeface="Calibri" panose="020F0502020204030204" pitchFamily="34" charset="0"/>
                <a:cs typeface="Calibri" panose="020F0502020204030204" pitchFamily="34" charset="0"/>
              </a:rPr>
              <a:t>While this data is a cause for concern and needs monitoring, 72.4% said they don’t vape and never will and only 2.9% of non-smokers vape regularly</a:t>
            </a:r>
          </a:p>
          <a:p>
            <a:pPr marL="0" indent="0">
              <a:buNone/>
            </a:pPr>
            <a:endParaRPr lang="en-GB" dirty="0"/>
          </a:p>
        </p:txBody>
      </p:sp>
    </p:spTree>
    <p:extLst>
      <p:ext uri="{BB962C8B-B14F-4D97-AF65-F5344CB8AC3E}">
        <p14:creationId xmlns:p14="http://schemas.microsoft.com/office/powerpoint/2010/main" val="355840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111D-52C3-5F8D-6705-1B5CD15DEB50}"/>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Regulation of vapes to protect health</a:t>
            </a:r>
            <a:endParaRPr lang="en-GB" dirty="0"/>
          </a:p>
        </p:txBody>
      </p:sp>
      <p:sp>
        <p:nvSpPr>
          <p:cNvPr id="3" name="Content Placeholder 2">
            <a:extLst>
              <a:ext uri="{FF2B5EF4-FFF2-40B4-BE49-F238E27FC236}">
                <a16:creationId xmlns:a16="http://schemas.microsoft.com/office/drawing/2014/main" id="{3469AAEE-7F56-AE52-5EDF-361CAFF82822}"/>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2000" b="0" i="0" u="none" strike="noStrike" kern="0" cap="none" spc="0" normalizeH="0" baseline="0" noProof="0" dirty="0">
                <a:ln>
                  <a:noFill/>
                </a:ln>
                <a:solidFill>
                  <a:srgbClr val="595959"/>
                </a:solidFill>
                <a:effectLst/>
                <a:uLnTx/>
                <a:uFillTx/>
                <a:latin typeface="Calibri"/>
                <a:cs typeface="Calibri"/>
                <a:sym typeface="Calibri"/>
              </a:rPr>
              <a:t>Sales to those under 18 are illegal, but to be legally sold in the UK nicotine containing e-cigarettes must also: </a:t>
            </a:r>
          </a:p>
          <a:p>
            <a:pPr marL="742950" marR="0" lvl="1" indent="-28575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700" b="0" i="0" u="none" strike="noStrike" kern="0" cap="none" spc="0" normalizeH="0" baseline="0" noProof="0" dirty="0">
                <a:ln>
                  <a:noFill/>
                </a:ln>
                <a:solidFill>
                  <a:srgbClr val="595959"/>
                </a:solidFill>
                <a:effectLst/>
                <a:uLnTx/>
                <a:uFillTx/>
                <a:latin typeface="Calibri"/>
                <a:cs typeface="Calibri"/>
                <a:sym typeface="Calibri"/>
              </a:rPr>
              <a:t>Contain 20 mg/ml or less of nicotine (equivalent to 2% or less)</a:t>
            </a:r>
          </a:p>
          <a:p>
            <a:pPr marL="742950" marR="0" lvl="1" indent="-28575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700" b="0" i="0" u="none" strike="noStrike" kern="0" cap="none" spc="0" normalizeH="0" baseline="0" noProof="0" dirty="0">
                <a:ln>
                  <a:noFill/>
                </a:ln>
                <a:solidFill>
                  <a:srgbClr val="595959"/>
                </a:solidFill>
                <a:effectLst/>
                <a:uLnTx/>
                <a:uFillTx/>
                <a:latin typeface="Calibri"/>
                <a:cs typeface="Calibri"/>
                <a:sym typeface="Calibri"/>
              </a:rPr>
              <a:t>Carry the health warning ‘This product contains nicotine which is a highly addictive substance”.</a:t>
            </a:r>
          </a:p>
          <a:p>
            <a:pPr marL="742950" marR="0" lvl="1" indent="-28575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700" b="0" i="0" u="none" strike="noStrike" kern="0" cap="none" spc="0" normalizeH="0" baseline="0" noProof="0" dirty="0">
                <a:ln>
                  <a:noFill/>
                </a:ln>
                <a:solidFill>
                  <a:srgbClr val="595959"/>
                </a:solidFill>
                <a:effectLst/>
                <a:uLnTx/>
                <a:uFillTx/>
                <a:latin typeface="Calibri"/>
                <a:cs typeface="Calibri"/>
                <a:sym typeface="Calibri"/>
              </a:rPr>
              <a:t>Be notified to the MHRA and listed on its website. </a:t>
            </a:r>
          </a:p>
          <a:p>
            <a:pPr marL="742950" marR="0" lvl="1" indent="-28575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700" b="0" i="0" u="none" strike="noStrike" kern="0" cap="none" spc="0" normalizeH="0" baseline="0" noProof="0" dirty="0">
                <a:ln>
                  <a:noFill/>
                </a:ln>
                <a:solidFill>
                  <a:srgbClr val="595959"/>
                </a:solidFill>
                <a:effectLst/>
                <a:uLnTx/>
                <a:uFillTx/>
                <a:latin typeface="Calibri"/>
                <a:cs typeface="Calibri"/>
                <a:sym typeface="Calibri"/>
              </a:rPr>
              <a:t>In addition there are a number of ingredients which are prohibited in nicotine-containing e-liquid, including vitamins, stimulants such as caffeine or taurine, colourings and chemicals which are carcinogenic, mutagenic and reprotoxic in their unburnt form. </a:t>
            </a:r>
          </a:p>
          <a:p>
            <a:endParaRPr lang="en-GB" dirty="0"/>
          </a:p>
        </p:txBody>
      </p:sp>
    </p:spTree>
    <p:extLst>
      <p:ext uri="{BB962C8B-B14F-4D97-AF65-F5344CB8AC3E}">
        <p14:creationId xmlns:p14="http://schemas.microsoft.com/office/powerpoint/2010/main" val="266043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F849-C105-4373-5585-38A47B3B74CB}"/>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Advertising </a:t>
            </a:r>
            <a:endParaRPr lang="en-GB" dirty="0"/>
          </a:p>
        </p:txBody>
      </p:sp>
      <p:sp>
        <p:nvSpPr>
          <p:cNvPr id="3" name="Content Placeholder 2">
            <a:extLst>
              <a:ext uri="{FF2B5EF4-FFF2-40B4-BE49-F238E27FC236}">
                <a16:creationId xmlns:a16="http://schemas.microsoft.com/office/drawing/2014/main" id="{8168C250-4016-01C7-AE24-E8887098BFA1}"/>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Advertising of all tobacco products is illegal. </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Advertising of nicotine-containing vaping products is prohibited on broadcast media (TV and radio); and in newspapers, magazines and periodicals; online media and some other forms of electronic media (this includes social media). </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If you see advertising for vapes that you feel is trying to encourage children and young people to try vaping, you can report it to the Advertising Standards Authority </a:t>
            </a:r>
            <a:r>
              <a:rPr kumimoji="0" lang="en-GB" sz="1900" b="0" i="0" u="sng" strike="noStrike" kern="0" cap="none" spc="0" normalizeH="0" baseline="0" noProof="0" dirty="0">
                <a:ln>
                  <a:noFill/>
                </a:ln>
                <a:solidFill>
                  <a:srgbClr val="0000FF"/>
                </a:solidFill>
                <a:effectLst/>
                <a:uLnTx/>
                <a:uFillTx/>
                <a:latin typeface="Calibri"/>
                <a:cs typeface="Calibri"/>
                <a:sym typeface="Calibri"/>
                <a:hlinkClick r:id="rId3"/>
              </a:rPr>
              <a:t>www.asa.org.uk</a:t>
            </a:r>
            <a:r>
              <a:rPr kumimoji="0" lang="en-GB" sz="1900" b="0" i="0" u="none" strike="noStrike" kern="0" cap="none" spc="0" normalizeH="0" baseline="0" noProof="0" dirty="0">
                <a:ln>
                  <a:noFill/>
                </a:ln>
                <a:solidFill>
                  <a:srgbClr val="595959"/>
                </a:solidFill>
                <a:effectLst/>
                <a:uLnTx/>
                <a:uFillTx/>
                <a:latin typeface="Calibri"/>
                <a:cs typeface="Calibri"/>
                <a:sym typeface="Calibri"/>
              </a:rPr>
              <a:t>.</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Non-commercial public health campaigns promoting vaping as an alternative to smoking are permitted.</a:t>
            </a:r>
          </a:p>
          <a:p>
            <a:endParaRPr lang="en-GB" dirty="0"/>
          </a:p>
        </p:txBody>
      </p:sp>
    </p:spTree>
    <p:extLst>
      <p:ext uri="{BB962C8B-B14F-4D97-AF65-F5344CB8AC3E}">
        <p14:creationId xmlns:p14="http://schemas.microsoft.com/office/powerpoint/2010/main" val="28321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8EE8C-AA90-B4CA-6E74-CAD96367DDE5}"/>
              </a:ext>
            </a:extLst>
          </p:cNvPr>
          <p:cNvSpPr>
            <a:spLocks noGrp="1"/>
          </p:cNvSpPr>
          <p:nvPr>
            <p:ph type="title"/>
          </p:nvPr>
        </p:nvSpPr>
        <p:spPr/>
        <p:txBody>
          <a:bodyPr/>
          <a:lstStyle/>
          <a:p>
            <a:r>
              <a:rPr kumimoji="0" lang="en-GB" sz="3600" b="0" i="0" u="none" strike="noStrike" kern="0" cap="none" spc="0" normalizeH="0" baseline="0" noProof="0" dirty="0">
                <a:ln>
                  <a:noFill/>
                </a:ln>
                <a:solidFill>
                  <a:srgbClr val="F09032"/>
                </a:solidFill>
                <a:effectLst/>
                <a:uLnTx/>
                <a:uFillTx/>
                <a:latin typeface="Calibri"/>
                <a:cs typeface="Calibri"/>
                <a:sym typeface="Calibri"/>
              </a:rPr>
              <a:t>How much nicotine is there in</a:t>
            </a:r>
            <a:br>
              <a:rPr kumimoji="0" lang="en-GB" sz="3600" b="0" i="0" u="none" strike="noStrike" kern="0" cap="none" spc="0" normalizeH="0" baseline="0" noProof="0" dirty="0">
                <a:ln>
                  <a:noFill/>
                </a:ln>
                <a:solidFill>
                  <a:srgbClr val="F09032"/>
                </a:solidFill>
                <a:effectLst/>
                <a:uLnTx/>
                <a:uFillTx/>
                <a:latin typeface="Calibri"/>
                <a:cs typeface="Calibri"/>
                <a:sym typeface="Calibri"/>
              </a:rPr>
            </a:br>
            <a:r>
              <a:rPr kumimoji="0" lang="en-GB" sz="3600" b="0" i="0" u="none" strike="noStrike" kern="0" cap="none" spc="0" normalizeH="0" baseline="0" noProof="0" dirty="0">
                <a:ln>
                  <a:noFill/>
                </a:ln>
                <a:solidFill>
                  <a:srgbClr val="F09032"/>
                </a:solidFill>
                <a:effectLst/>
                <a:uLnTx/>
                <a:uFillTx/>
                <a:latin typeface="Calibri"/>
                <a:cs typeface="Calibri"/>
                <a:sym typeface="Calibri"/>
              </a:rPr>
              <a:t>vapes compared to cigarettes?</a:t>
            </a:r>
            <a:endParaRPr lang="en-GB" dirty="0"/>
          </a:p>
        </p:txBody>
      </p:sp>
      <p:sp>
        <p:nvSpPr>
          <p:cNvPr id="3" name="Content Placeholder 2">
            <a:extLst>
              <a:ext uri="{FF2B5EF4-FFF2-40B4-BE49-F238E27FC236}">
                <a16:creationId xmlns:a16="http://schemas.microsoft.com/office/drawing/2014/main" id="{EA38E14C-A92C-E1F2-56C0-CEC19AD416BC}"/>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1700" b="0" i="0" u="none" strike="noStrike" kern="0" cap="none" spc="0" normalizeH="0" baseline="0" noProof="0" dirty="0">
                <a:ln>
                  <a:noFill/>
                </a:ln>
                <a:solidFill>
                  <a:srgbClr val="595959"/>
                </a:solidFill>
                <a:effectLst/>
                <a:uLnTx/>
                <a:uFillTx/>
                <a:latin typeface="Calibri"/>
                <a:cs typeface="Calibri"/>
                <a:sym typeface="Calibri"/>
              </a:rPr>
              <a:t>Disposable vapes DO NOT contain as much or more nicotine as a packet of 20 cigarettes. </a:t>
            </a:r>
          </a:p>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endParaRPr kumimoji="0" lang="en-GB" sz="17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700" b="0" i="0" u="none" strike="noStrike" kern="0" cap="none" spc="0" normalizeH="0" baseline="0" noProof="0" dirty="0">
                <a:ln>
                  <a:noFill/>
                </a:ln>
                <a:solidFill>
                  <a:srgbClr val="595959"/>
                </a:solidFill>
                <a:effectLst/>
                <a:uLnTx/>
                <a:uFillTx/>
                <a:latin typeface="Calibri"/>
                <a:cs typeface="Calibri"/>
                <a:sym typeface="Calibri"/>
              </a:rPr>
              <a:t>Comparing like with like, a UK standard 2 ml disposable vape contains 40 mg of nicotine; an average pack of 20 cigarettes contains 250 mg of nicotine, which is more than six times as much. </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endParaRPr kumimoji="0" lang="en-GB" sz="17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700" b="0" i="0" u="none" strike="noStrike" kern="0" cap="none" spc="0" normalizeH="0" baseline="0" noProof="0" dirty="0">
                <a:ln>
                  <a:noFill/>
                </a:ln>
                <a:solidFill>
                  <a:srgbClr val="595959"/>
                </a:solidFill>
                <a:effectLst/>
                <a:uLnTx/>
                <a:uFillTx/>
                <a:latin typeface="Calibri"/>
                <a:cs typeface="Calibri"/>
                <a:sym typeface="Calibri"/>
              </a:rPr>
              <a:t>For both smoking and vaping, a small proportion of the nicotine content is absorbed by the user and depends largely on how a cigarette or vape is used, rather than what it contains.</a:t>
            </a:r>
          </a:p>
          <a:p>
            <a:endParaRPr lang="en-GB" dirty="0"/>
          </a:p>
        </p:txBody>
      </p:sp>
    </p:spTree>
    <p:extLst>
      <p:ext uri="{BB962C8B-B14F-4D97-AF65-F5344CB8AC3E}">
        <p14:creationId xmlns:p14="http://schemas.microsoft.com/office/powerpoint/2010/main" val="32321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573C-9807-0BFD-9B9E-0BBCA3AC9908}"/>
              </a:ext>
            </a:extLst>
          </p:cNvPr>
          <p:cNvSpPr>
            <a:spLocks noGrp="1"/>
          </p:cNvSpPr>
          <p:nvPr>
            <p:ph type="title"/>
          </p:nvPr>
        </p:nvSpPr>
        <p:spPr/>
        <p:txBody>
          <a:bodyPr/>
          <a:lstStyle/>
          <a:p>
            <a:r>
              <a:rPr kumimoji="0" lang="en-GB" sz="3600" b="0" i="0" u="none" strike="noStrike" kern="0" cap="none" spc="0" normalizeH="0" baseline="0" noProof="0" dirty="0">
                <a:ln>
                  <a:noFill/>
                </a:ln>
                <a:solidFill>
                  <a:srgbClr val="F09032"/>
                </a:solidFill>
                <a:effectLst/>
                <a:uLnTx/>
                <a:uFillTx/>
                <a:latin typeface="Calibri"/>
                <a:cs typeface="Calibri"/>
                <a:sym typeface="Calibri"/>
              </a:rPr>
              <a:t>How much nicotine is there in</a:t>
            </a:r>
            <a:br>
              <a:rPr kumimoji="0" lang="en-GB" sz="3600" b="0" i="0" u="none" strike="noStrike" kern="0" cap="none" spc="0" normalizeH="0" baseline="0" noProof="0" dirty="0">
                <a:ln>
                  <a:noFill/>
                </a:ln>
                <a:solidFill>
                  <a:srgbClr val="F09032"/>
                </a:solidFill>
                <a:effectLst/>
                <a:uLnTx/>
                <a:uFillTx/>
                <a:latin typeface="Calibri"/>
                <a:cs typeface="Calibri"/>
                <a:sym typeface="Calibri"/>
              </a:rPr>
            </a:br>
            <a:r>
              <a:rPr kumimoji="0" lang="en-GB" sz="3600" b="0" i="0" u="none" strike="noStrike" kern="0" cap="none" spc="0" normalizeH="0" baseline="0" noProof="0" dirty="0">
                <a:ln>
                  <a:noFill/>
                </a:ln>
                <a:solidFill>
                  <a:srgbClr val="F09032"/>
                </a:solidFill>
                <a:effectLst/>
                <a:uLnTx/>
                <a:uFillTx/>
                <a:latin typeface="Calibri"/>
                <a:cs typeface="Calibri"/>
                <a:sym typeface="Calibri"/>
              </a:rPr>
              <a:t>vapes compared to cigarettes?</a:t>
            </a:r>
            <a:endParaRPr lang="en-GB" dirty="0"/>
          </a:p>
        </p:txBody>
      </p:sp>
      <p:sp>
        <p:nvSpPr>
          <p:cNvPr id="3" name="Content Placeholder 2">
            <a:extLst>
              <a:ext uri="{FF2B5EF4-FFF2-40B4-BE49-F238E27FC236}">
                <a16:creationId xmlns:a16="http://schemas.microsoft.com/office/drawing/2014/main" id="{257003E9-5F6B-53B3-B95E-BD4F94AD0F30}"/>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A packet of cigarettes takes between 160 and 320 puffs to smoke.</a:t>
            </a:r>
          </a:p>
          <a:p>
            <a:pPr marL="342900" marR="0" lvl="0" indent="-3429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Popular disposable vapes, such as Elf Bar and Geek Bar, are said to contain around 600 puffs, but puffs on vapes ARE NOT equivalent to puffs on cigarette.</a:t>
            </a:r>
          </a:p>
          <a:p>
            <a:endParaRPr lang="en-GB" dirty="0"/>
          </a:p>
        </p:txBody>
      </p:sp>
    </p:spTree>
    <p:extLst>
      <p:ext uri="{BB962C8B-B14F-4D97-AF65-F5344CB8AC3E}">
        <p14:creationId xmlns:p14="http://schemas.microsoft.com/office/powerpoint/2010/main" val="1801988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3EE5-42F2-942A-65B8-901EF6A45EB4}"/>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Diacetyl and Popcorn Lung</a:t>
            </a:r>
            <a:endParaRPr lang="en-GB" dirty="0"/>
          </a:p>
        </p:txBody>
      </p:sp>
      <p:sp>
        <p:nvSpPr>
          <p:cNvPr id="3" name="Content Placeholder 2">
            <a:extLst>
              <a:ext uri="{FF2B5EF4-FFF2-40B4-BE49-F238E27FC236}">
                <a16:creationId xmlns:a16="http://schemas.microsoft.com/office/drawing/2014/main" id="{6064AAE3-1477-CE14-B0DF-97CE9412BA28}"/>
              </a:ext>
            </a:extLst>
          </p:cNvPr>
          <p:cNvSpPr>
            <a:spLocks noGrp="1"/>
          </p:cNvSpPr>
          <p:nvPr>
            <p:ph idx="1"/>
          </p:nvPr>
        </p:nvSpPr>
        <p:spPr/>
        <p:txBody>
          <a:bodyPr/>
          <a:lstStyle/>
          <a:p>
            <a:pPr marL="342900" marR="0" lvl="0" indent="-342900" algn="l" defTabSz="457200" rtl="0" eaLnBrk="1" fontAlgn="auto" latinLnBrk="0" hangingPunct="1">
              <a:lnSpc>
                <a:spcPct val="120000"/>
              </a:lnSpc>
              <a:spcBef>
                <a:spcPts val="0"/>
              </a:spcBef>
              <a:spcAft>
                <a:spcPts val="0"/>
              </a:spcAft>
              <a:buClr>
                <a:srgbClr val="595959"/>
              </a:buClr>
              <a:buSzPts val="2400"/>
              <a:buFont typeface="Arial"/>
              <a:buChar char="•"/>
              <a:tabLst/>
              <a:defRPr/>
            </a:pPr>
            <a:r>
              <a:rPr kumimoji="0" lang="en-GB" sz="2000" b="0" i="0" u="none" strike="noStrike" kern="0" cap="none" spc="0" normalizeH="0" baseline="0" noProof="0" dirty="0">
                <a:ln>
                  <a:noFill/>
                </a:ln>
                <a:solidFill>
                  <a:srgbClr val="595959"/>
                </a:solidFill>
                <a:effectLst/>
                <a:uLnTx/>
                <a:uFillTx/>
                <a:latin typeface="Calibri"/>
                <a:cs typeface="Calibri"/>
                <a:sym typeface="Calibri"/>
              </a:rPr>
              <a:t>You may have heard of ‘popcorn lung’, a serious but rare respiratory disease so-called because it was found in popcorn factory workers, who had been exposed to high levels of exposure to diacetyl, which was used to give popcorn a buttery flavour.</a:t>
            </a:r>
          </a:p>
          <a:p>
            <a:pPr marL="342900" marR="0" lvl="0" indent="-342900" algn="l" defTabSz="914400" rtl="0" eaLnBrk="1" fontAlgn="auto" latinLnBrk="0" hangingPunct="1">
              <a:lnSpc>
                <a:spcPct val="120000"/>
              </a:lnSpc>
              <a:spcBef>
                <a:spcPts val="1200"/>
              </a:spcBef>
              <a:spcAft>
                <a:spcPts val="0"/>
              </a:spcAft>
              <a:buClr>
                <a:srgbClr val="595959"/>
              </a:buClr>
              <a:buSzPts val="2400"/>
              <a:buFont typeface="Arial"/>
              <a:buChar char="•"/>
              <a:tabLst/>
              <a:defRPr/>
            </a:pPr>
            <a:r>
              <a:rPr kumimoji="0" lang="en-GB" sz="2000" b="0" i="0" u="none" strike="noStrike" kern="0" cap="none" spc="0" normalizeH="0" baseline="0" noProof="0" dirty="0">
                <a:ln>
                  <a:noFill/>
                </a:ln>
                <a:solidFill>
                  <a:srgbClr val="595959"/>
                </a:solidFill>
                <a:effectLst/>
                <a:uLnTx/>
                <a:uFillTx/>
                <a:latin typeface="Calibri"/>
                <a:cs typeface="Calibri"/>
                <a:sym typeface="Calibri"/>
              </a:rPr>
              <a:t>Some vapes were found to contain diacetyl but in very small quantities, not the large quantities associated with ‘popcorn lung’. However, as a safety precaution it has been banned from vapes in the UK as are other ingredients that pose a risk to human health.</a:t>
            </a:r>
          </a:p>
          <a:p>
            <a:endParaRPr lang="en-GB" dirty="0"/>
          </a:p>
        </p:txBody>
      </p:sp>
    </p:spTree>
    <p:extLst>
      <p:ext uri="{BB962C8B-B14F-4D97-AF65-F5344CB8AC3E}">
        <p14:creationId xmlns:p14="http://schemas.microsoft.com/office/powerpoint/2010/main" val="23534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791F-3883-8890-E3A9-6CFF5BA41AA5}"/>
              </a:ext>
            </a:extLst>
          </p:cNvPr>
          <p:cNvSpPr>
            <a:spLocks noGrp="1"/>
          </p:cNvSpPr>
          <p:nvPr>
            <p:ph type="title"/>
          </p:nvPr>
        </p:nvSpPr>
        <p:spPr/>
        <p:txBody>
          <a:bodyPr/>
          <a:lstStyle/>
          <a:p>
            <a:r>
              <a:rPr kumimoji="0" lang="en-GB" sz="3600" b="0" i="0" u="none" strike="noStrike" kern="0" cap="none" spc="0" normalizeH="0" baseline="0" noProof="0">
                <a:ln>
                  <a:noFill/>
                </a:ln>
                <a:solidFill>
                  <a:srgbClr val="F09032"/>
                </a:solidFill>
                <a:effectLst/>
                <a:uLnTx/>
                <a:uFillTx/>
                <a:latin typeface="Calibri"/>
                <a:cs typeface="Calibri"/>
                <a:sym typeface="Calibri"/>
              </a:rPr>
              <a:t>How does vaping </a:t>
            </a:r>
            <a:br>
              <a:rPr kumimoji="0" lang="en-GB" sz="3600" b="0" i="0" u="none" strike="noStrike" kern="0" cap="none" spc="0" normalizeH="0" baseline="0" noProof="0">
                <a:ln>
                  <a:noFill/>
                </a:ln>
                <a:solidFill>
                  <a:srgbClr val="F09032"/>
                </a:solidFill>
                <a:effectLst/>
                <a:uLnTx/>
                <a:uFillTx/>
                <a:latin typeface="Calibri"/>
                <a:cs typeface="Calibri"/>
                <a:sym typeface="Calibri"/>
              </a:rPr>
            </a:br>
            <a:r>
              <a:rPr kumimoji="0" lang="en-GB" sz="3600" b="0" i="0" u="none" strike="noStrike" kern="0" cap="none" spc="0" normalizeH="0" baseline="0" noProof="0">
                <a:ln>
                  <a:noFill/>
                </a:ln>
                <a:solidFill>
                  <a:srgbClr val="F09032"/>
                </a:solidFill>
                <a:effectLst/>
                <a:uLnTx/>
                <a:uFillTx/>
                <a:latin typeface="Calibri"/>
                <a:cs typeface="Calibri"/>
                <a:sym typeface="Calibri"/>
              </a:rPr>
              <a:t>harm the environment ?</a:t>
            </a:r>
            <a:endParaRPr lang="en-GB" dirty="0"/>
          </a:p>
        </p:txBody>
      </p:sp>
      <p:sp>
        <p:nvSpPr>
          <p:cNvPr id="3" name="Content Placeholder 2">
            <a:extLst>
              <a:ext uri="{FF2B5EF4-FFF2-40B4-BE49-F238E27FC236}">
                <a16:creationId xmlns:a16="http://schemas.microsoft.com/office/drawing/2014/main" id="{1367445B-1ABC-5AC8-9F07-8EBC626C55EF}"/>
              </a:ext>
            </a:extLst>
          </p:cNvPr>
          <p:cNvSpPr>
            <a:spLocks noGrp="1"/>
          </p:cNvSpPr>
          <p:nvPr>
            <p:ph idx="1"/>
          </p:nvPr>
        </p:nvSpPr>
        <p:spPr>
          <a:xfrm>
            <a:off x="457200" y="1600200"/>
            <a:ext cx="4114800" cy="4525963"/>
          </a:xfrm>
        </p:spPr>
        <p:txBody>
          <a:bodyPr/>
          <a:lstStyle/>
          <a:p>
            <a:pPr marL="342900" marR="0" lvl="0" indent="-342900" algn="l" defTabSz="914400" rtl="0" eaLnBrk="1" fontAlgn="auto" latinLnBrk="0" hangingPunct="1">
              <a:lnSpc>
                <a:spcPct val="90000"/>
              </a:lnSpc>
              <a:spcBef>
                <a:spcPts val="0"/>
              </a:spcBef>
              <a:spcAft>
                <a:spcPts val="0"/>
              </a:spcAft>
              <a:buClr>
                <a:srgbClr val="595959"/>
              </a:buClr>
              <a:buSzPct val="1000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Single-use vapes contain batteries and difficult to recycle plastics.</a:t>
            </a:r>
          </a:p>
          <a:p>
            <a:pPr marL="342900" marR="0" lvl="0" indent="-342900" algn="l" defTabSz="914400" rtl="0" eaLnBrk="1" fontAlgn="auto" latinLnBrk="0" hangingPunct="1">
              <a:lnSpc>
                <a:spcPct val="90000"/>
              </a:lnSpc>
              <a:spcBef>
                <a:spcPts val="1000"/>
              </a:spcBef>
              <a:spcAft>
                <a:spcPts val="0"/>
              </a:spcAft>
              <a:buClr>
                <a:srgbClr val="595959"/>
              </a:buClr>
              <a:buSzPct val="1000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Approximately </a:t>
            </a:r>
            <a:r>
              <a:rPr kumimoji="0" lang="en-GB" sz="1800" b="1" i="0" u="none" strike="noStrike" kern="0" cap="none" spc="0" normalizeH="0" baseline="0" noProof="0" dirty="0">
                <a:ln>
                  <a:noFill/>
                </a:ln>
                <a:solidFill>
                  <a:srgbClr val="595959"/>
                </a:solidFill>
                <a:effectLst/>
                <a:uLnTx/>
                <a:uFillTx/>
                <a:latin typeface="Calibri"/>
                <a:cs typeface="Calibri"/>
                <a:sym typeface="Calibri"/>
              </a:rPr>
              <a:t>1.3 </a:t>
            </a:r>
            <a:r>
              <a:rPr kumimoji="0" lang="en-GB" sz="1800" b="0" i="0" u="none" strike="noStrike" kern="0" cap="none" spc="0" normalizeH="0" baseline="0" noProof="0" dirty="0">
                <a:ln>
                  <a:noFill/>
                </a:ln>
                <a:solidFill>
                  <a:srgbClr val="595959"/>
                </a:solidFill>
                <a:effectLst/>
                <a:uLnTx/>
                <a:uFillTx/>
                <a:latin typeface="Calibri"/>
                <a:cs typeface="Calibri"/>
                <a:sym typeface="Calibri"/>
              </a:rPr>
              <a:t>million disposable vapes</a:t>
            </a:r>
            <a:r>
              <a:rPr kumimoji="0" lang="en-GB" sz="1800" b="1" i="0" u="none" strike="noStrike" kern="0" cap="none" spc="0" normalizeH="0" baseline="0" noProof="0" dirty="0">
                <a:ln>
                  <a:noFill/>
                </a:ln>
                <a:solidFill>
                  <a:srgbClr val="595959"/>
                </a:solidFill>
                <a:effectLst/>
                <a:uLnTx/>
                <a:uFillTx/>
                <a:latin typeface="Calibri"/>
                <a:cs typeface="Calibri"/>
                <a:sym typeface="Calibri"/>
              </a:rPr>
              <a:t> </a:t>
            </a:r>
            <a:r>
              <a:rPr kumimoji="0" lang="en-GB" sz="1800" b="0" i="0" u="none" strike="noStrike" kern="0" cap="none" spc="0" normalizeH="0" baseline="0" noProof="0" dirty="0">
                <a:ln>
                  <a:noFill/>
                </a:ln>
                <a:solidFill>
                  <a:srgbClr val="595959"/>
                </a:solidFill>
                <a:effectLst/>
                <a:uLnTx/>
                <a:uFillTx/>
                <a:latin typeface="Calibri"/>
                <a:cs typeface="Calibri"/>
                <a:sym typeface="Calibri"/>
              </a:rPr>
              <a:t>are thrown away every week in the UK: enough to cover </a:t>
            </a:r>
            <a:r>
              <a:rPr kumimoji="0" lang="en-GB" sz="1800" b="1" i="0" u="none" strike="noStrike" kern="0" cap="none" spc="0" normalizeH="0" baseline="0" noProof="0" dirty="0">
                <a:ln>
                  <a:noFill/>
                </a:ln>
                <a:solidFill>
                  <a:srgbClr val="595959"/>
                </a:solidFill>
                <a:effectLst/>
                <a:uLnTx/>
                <a:uFillTx/>
                <a:latin typeface="Calibri"/>
                <a:cs typeface="Calibri"/>
                <a:sym typeface="Calibri"/>
              </a:rPr>
              <a:t>22 football pitches</a:t>
            </a:r>
            <a:r>
              <a:rPr kumimoji="0" lang="en-GB" sz="1800" b="0" i="0" u="none" strike="noStrike" kern="0" cap="none" spc="0" normalizeH="0" baseline="0" noProof="0" dirty="0">
                <a:ln>
                  <a:noFill/>
                </a:ln>
                <a:solidFill>
                  <a:srgbClr val="595959"/>
                </a:solidFill>
                <a:effectLst/>
                <a:uLnTx/>
                <a:uFillTx/>
                <a:latin typeface="Calibri"/>
                <a:cs typeface="Calibri"/>
                <a:sym typeface="Calibri"/>
              </a:rPr>
              <a:t>.</a:t>
            </a:r>
          </a:p>
          <a:p>
            <a:pPr marL="342900" marR="0" lvl="0" indent="-342900" algn="l" defTabSz="914400" rtl="0" eaLnBrk="1" fontAlgn="auto" latinLnBrk="0" hangingPunct="1">
              <a:lnSpc>
                <a:spcPct val="90000"/>
              </a:lnSpc>
              <a:spcBef>
                <a:spcPts val="1000"/>
              </a:spcBef>
              <a:spcAft>
                <a:spcPts val="0"/>
              </a:spcAft>
              <a:buClr>
                <a:srgbClr val="595959"/>
              </a:buClr>
              <a:buSzPct val="1000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These break down in landfills causing dangerous chemicals to pollute the soil and water. </a:t>
            </a:r>
          </a:p>
          <a:p>
            <a:pPr marL="342900" marR="0" lvl="0" indent="-342900" algn="l" defTabSz="914400" rtl="0" eaLnBrk="1" fontAlgn="auto" latinLnBrk="0" hangingPunct="1">
              <a:lnSpc>
                <a:spcPct val="90000"/>
              </a:lnSpc>
              <a:spcBef>
                <a:spcPts val="1000"/>
              </a:spcBef>
              <a:spcAft>
                <a:spcPts val="0"/>
              </a:spcAft>
              <a:buClr>
                <a:srgbClr val="595959"/>
              </a:buClr>
              <a:buSzPct val="100000"/>
              <a:buFont typeface="Arial"/>
              <a:buChar char="•"/>
              <a:tabLst/>
              <a:defRPr/>
            </a:pPr>
            <a:r>
              <a:rPr kumimoji="0" lang="en-GB" sz="1800" b="0" i="0" u="none" strike="noStrike" kern="0" cap="none" spc="0" normalizeH="0" baseline="0" noProof="0" dirty="0">
                <a:ln>
                  <a:noFill/>
                </a:ln>
                <a:solidFill>
                  <a:srgbClr val="595959"/>
                </a:solidFill>
                <a:effectLst/>
                <a:uLnTx/>
                <a:uFillTx/>
                <a:latin typeface="Calibri"/>
                <a:cs typeface="Calibri"/>
                <a:sym typeface="Calibri"/>
              </a:rPr>
              <a:t>These chemicals can cause harm to humans, animals and the environment.</a:t>
            </a:r>
          </a:p>
          <a:p>
            <a:endParaRPr lang="en-GB" dirty="0"/>
          </a:p>
        </p:txBody>
      </p:sp>
      <p:pic>
        <p:nvPicPr>
          <p:cNvPr id="5" name="Picture 4">
            <a:extLst>
              <a:ext uri="{FF2B5EF4-FFF2-40B4-BE49-F238E27FC236}">
                <a16:creationId xmlns:a16="http://schemas.microsoft.com/office/drawing/2014/main" id="{13326049-7C48-F65E-491D-1DD38E4DED2D}"/>
              </a:ext>
            </a:extLst>
          </p:cNvPr>
          <p:cNvPicPr>
            <a:picLocks noChangeAspect="1"/>
          </p:cNvPicPr>
          <p:nvPr/>
        </p:nvPicPr>
        <p:blipFill>
          <a:blip r:embed="rId3"/>
          <a:stretch>
            <a:fillRect/>
          </a:stretch>
        </p:blipFill>
        <p:spPr>
          <a:xfrm>
            <a:off x="5220072" y="1417638"/>
            <a:ext cx="3060457" cy="4298053"/>
          </a:xfrm>
          <a:prstGeom prst="rect">
            <a:avLst/>
          </a:prstGeom>
        </p:spPr>
      </p:pic>
    </p:spTree>
    <p:extLst>
      <p:ext uri="{BB962C8B-B14F-4D97-AF65-F5344CB8AC3E}">
        <p14:creationId xmlns:p14="http://schemas.microsoft.com/office/powerpoint/2010/main" val="3848750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803C-3EC9-63FD-BEE0-8D8E43E1D5F1}"/>
              </a:ext>
            </a:extLst>
          </p:cNvPr>
          <p:cNvSpPr>
            <a:spLocks noGrp="1"/>
          </p:cNvSpPr>
          <p:nvPr>
            <p:ph type="title"/>
          </p:nvPr>
        </p:nvSpPr>
        <p:spPr/>
        <p:txBody>
          <a:bodyPr/>
          <a:lstStyle/>
          <a:p>
            <a:r>
              <a:rPr kumimoji="0" lang="en-GB" sz="3600" b="0" i="0" u="none" strike="noStrike" kern="0" cap="none" spc="0" normalizeH="0" baseline="0" noProof="0" dirty="0">
                <a:ln>
                  <a:noFill/>
                </a:ln>
                <a:solidFill>
                  <a:srgbClr val="F09032"/>
                </a:solidFill>
                <a:effectLst/>
                <a:uLnTx/>
                <a:uFillTx/>
                <a:latin typeface="Calibri"/>
                <a:cs typeface="Calibri"/>
                <a:sym typeface="Calibri"/>
              </a:rPr>
              <a:t>What about the impact of tobacco </a:t>
            </a:r>
            <a:br>
              <a:rPr kumimoji="0" lang="en-GB" sz="3600" b="0" i="0" u="none" strike="noStrike" kern="0" cap="none" spc="0" normalizeH="0" baseline="0" noProof="0" dirty="0">
                <a:ln>
                  <a:noFill/>
                </a:ln>
                <a:solidFill>
                  <a:srgbClr val="F09032"/>
                </a:solidFill>
                <a:effectLst/>
                <a:uLnTx/>
                <a:uFillTx/>
                <a:latin typeface="Calibri"/>
                <a:cs typeface="Calibri"/>
                <a:sym typeface="Calibri"/>
              </a:rPr>
            </a:br>
            <a:r>
              <a:rPr kumimoji="0" lang="en-GB" sz="3600" b="0" i="0" u="none" strike="noStrike" kern="0" cap="none" spc="0" normalizeH="0" baseline="0" noProof="0" dirty="0">
                <a:ln>
                  <a:noFill/>
                </a:ln>
                <a:solidFill>
                  <a:srgbClr val="F09032"/>
                </a:solidFill>
                <a:effectLst/>
                <a:uLnTx/>
                <a:uFillTx/>
                <a:latin typeface="Calibri"/>
                <a:cs typeface="Calibri"/>
                <a:sym typeface="Calibri"/>
              </a:rPr>
              <a:t>on the environment?</a:t>
            </a:r>
            <a:endParaRPr lang="en-GB" dirty="0"/>
          </a:p>
        </p:txBody>
      </p:sp>
      <p:sp>
        <p:nvSpPr>
          <p:cNvPr id="3" name="Content Placeholder 2">
            <a:extLst>
              <a:ext uri="{FF2B5EF4-FFF2-40B4-BE49-F238E27FC236}">
                <a16:creationId xmlns:a16="http://schemas.microsoft.com/office/drawing/2014/main" id="{388E5926-7490-2C7E-A7FD-DA09DF3C10E8}"/>
              </a:ext>
            </a:extLst>
          </p:cNvPr>
          <p:cNvSpPr>
            <a:spLocks noGrp="1"/>
          </p:cNvSpPr>
          <p:nvPr>
            <p:ph idx="1"/>
          </p:nvPr>
        </p:nvSpPr>
        <p:spPr/>
        <p:txBody>
          <a:bodyPr/>
          <a:lstStyle/>
          <a:p>
            <a:pPr marL="342900" marR="0" lvl="0" indent="-342900" algn="l" defTabSz="914400" rtl="0" eaLnBrk="1" fontAlgn="auto" latinLnBrk="0" hangingPunct="1">
              <a:lnSpc>
                <a:spcPct val="110000"/>
              </a:lnSpc>
              <a:spcBef>
                <a:spcPts val="0"/>
              </a:spcBef>
              <a:spcAft>
                <a:spcPts val="0"/>
              </a:spcAft>
              <a:buClr>
                <a:srgbClr val="595959"/>
              </a:buClr>
              <a:buSzPts val="2400"/>
              <a:buFont typeface="Arial"/>
              <a:buChar char="•"/>
              <a:tabLst/>
              <a:defRPr/>
            </a:pPr>
            <a:r>
              <a:rPr kumimoji="0" lang="en-GB" sz="2200" b="0" i="0" u="none" strike="noStrike" kern="0" cap="none" spc="0" normalizeH="0" baseline="0" noProof="0" dirty="0">
                <a:ln>
                  <a:noFill/>
                </a:ln>
                <a:solidFill>
                  <a:srgbClr val="595959"/>
                </a:solidFill>
                <a:effectLst/>
                <a:uLnTx/>
                <a:uFillTx/>
                <a:latin typeface="Calibri"/>
                <a:cs typeface="Calibri"/>
                <a:sym typeface="Calibri"/>
              </a:rPr>
              <a:t>Tobacco growing, curing and manufacturing pollutes the environment, causes soil degradation, biodiversity losses, and deforestation.</a:t>
            </a:r>
          </a:p>
          <a:p>
            <a:pPr marL="342900" marR="0" lvl="0" indent="-342900" algn="l" defTabSz="914400" rtl="0" eaLnBrk="1" fontAlgn="auto" latinLnBrk="0" hangingPunct="1">
              <a:lnSpc>
                <a:spcPct val="110000"/>
              </a:lnSpc>
              <a:spcBef>
                <a:spcPts val="0"/>
              </a:spcBef>
              <a:spcAft>
                <a:spcPts val="0"/>
              </a:spcAft>
              <a:buClr>
                <a:srgbClr val="595959"/>
              </a:buClr>
              <a:buSzPts val="2400"/>
              <a:buFont typeface="Arial"/>
              <a:buChar char="•"/>
              <a:tabLst/>
              <a:defRPr/>
            </a:pPr>
            <a:endParaRPr kumimoji="0" lang="en-GB" sz="22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10000"/>
              </a:lnSpc>
              <a:spcBef>
                <a:spcPts val="1200"/>
              </a:spcBef>
              <a:spcAft>
                <a:spcPts val="0"/>
              </a:spcAft>
              <a:buClr>
                <a:srgbClr val="595959"/>
              </a:buClr>
              <a:buSzPts val="2400"/>
              <a:buFont typeface="Arial"/>
              <a:buChar char="•"/>
              <a:tabLst/>
              <a:defRPr/>
            </a:pPr>
            <a:r>
              <a:rPr kumimoji="0" lang="en-US" sz="2200" b="0" i="0" u="none" strike="noStrike" kern="0" cap="none" spc="0" normalizeH="0" baseline="0" noProof="0" dirty="0">
                <a:ln>
                  <a:noFill/>
                </a:ln>
                <a:solidFill>
                  <a:srgbClr val="595959"/>
                </a:solidFill>
                <a:effectLst/>
                <a:uLnTx/>
                <a:uFillTx/>
                <a:latin typeface="Calibri"/>
                <a:cs typeface="Calibri"/>
                <a:sym typeface="Calibri"/>
              </a:rPr>
              <a:t>Tobacco cigarettes are the most littered item and the toxic chemicals they contain pollute our pavements, parks, soil, rivers, and the sea with devastating consequences.</a:t>
            </a:r>
          </a:p>
          <a:p>
            <a:endParaRPr lang="en-GB" dirty="0"/>
          </a:p>
        </p:txBody>
      </p:sp>
    </p:spTree>
    <p:extLst>
      <p:ext uri="{BB962C8B-B14F-4D97-AF65-F5344CB8AC3E}">
        <p14:creationId xmlns:p14="http://schemas.microsoft.com/office/powerpoint/2010/main" val="1698549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73B-9D9B-7B9C-56F8-73AE92D7B063}"/>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Impact of tobacco on the environment</a:t>
            </a:r>
            <a:endParaRPr lang="en-GB" dirty="0"/>
          </a:p>
        </p:txBody>
      </p:sp>
      <p:sp>
        <p:nvSpPr>
          <p:cNvPr id="3" name="Content Placeholder 2">
            <a:extLst>
              <a:ext uri="{FF2B5EF4-FFF2-40B4-BE49-F238E27FC236}">
                <a16:creationId xmlns:a16="http://schemas.microsoft.com/office/drawing/2014/main" id="{11DB0AB4-EC48-B213-C810-E86D31B79807}"/>
              </a:ext>
            </a:extLst>
          </p:cNvPr>
          <p:cNvSpPr>
            <a:spLocks noGrp="1"/>
          </p:cNvSpPr>
          <p:nvPr>
            <p:ph idx="1"/>
          </p:nvPr>
        </p:nvSpPr>
        <p:spPr/>
        <p:txBody>
          <a:bodyPr/>
          <a:lstStyle/>
          <a:p>
            <a:pPr marL="457200" marR="0" lvl="0" indent="-3810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2000" b="0" i="0" u="none" strike="noStrike" kern="0" cap="none" spc="0" normalizeH="0" baseline="0" noProof="0" dirty="0">
                <a:ln>
                  <a:noFill/>
                </a:ln>
                <a:solidFill>
                  <a:srgbClr val="595959"/>
                </a:solidFill>
                <a:effectLst/>
                <a:uLnTx/>
                <a:uFillTx/>
                <a:latin typeface="Calibri"/>
                <a:cs typeface="Calibri"/>
                <a:sym typeface="Calibri"/>
              </a:rPr>
              <a:t>Globally the</a:t>
            </a:r>
            <a:r>
              <a:rPr kumimoji="0" lang="en-US" sz="2000" b="0" i="0" u="none" strike="noStrike" kern="0" cap="none" spc="0" normalizeH="0" baseline="0" noProof="0" dirty="0">
                <a:ln>
                  <a:noFill/>
                </a:ln>
                <a:solidFill>
                  <a:srgbClr val="595959"/>
                </a:solidFill>
                <a:effectLst/>
                <a:uLnTx/>
                <a:uFillTx/>
                <a:latin typeface="Calibri"/>
                <a:cs typeface="Calibri"/>
                <a:sym typeface="Calibri"/>
              </a:rPr>
              <a:t> tobacco industry </a:t>
            </a:r>
            <a:r>
              <a:rPr kumimoji="0" lang="en-GB" sz="2000" b="0" i="0" u="none" strike="noStrike" kern="0" cap="none" spc="0" normalizeH="0" baseline="0" noProof="0" dirty="0">
                <a:ln>
                  <a:noFill/>
                </a:ln>
                <a:solidFill>
                  <a:srgbClr val="595959"/>
                </a:solidFill>
                <a:effectLst/>
                <a:uLnTx/>
                <a:uFillTx/>
                <a:latin typeface="Calibri"/>
                <a:cs typeface="Calibri"/>
                <a:sym typeface="Calibri"/>
              </a:rPr>
              <a:t>manufactures the equivalent of six trillion cigarettes each year, using 5.3 million hectares of land.</a:t>
            </a:r>
          </a:p>
          <a:p>
            <a:pPr marL="457200" marR="0" lvl="0" indent="-381000" algn="l" defTabSz="914400" rtl="0" eaLnBrk="1" fontAlgn="auto" latinLnBrk="0" hangingPunct="1">
              <a:lnSpc>
                <a:spcPct val="100000"/>
              </a:lnSpc>
              <a:spcBef>
                <a:spcPts val="0"/>
              </a:spcBef>
              <a:spcAft>
                <a:spcPts val="0"/>
              </a:spcAft>
              <a:buClr>
                <a:srgbClr val="595959"/>
              </a:buClr>
              <a:buSzPct val="100000"/>
              <a:buFont typeface="Arial"/>
              <a:buChar char="•"/>
              <a:tabLst/>
              <a:defRPr/>
            </a:pPr>
            <a:endParaRPr kumimoji="0" lang="en-GB" sz="20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US" sz="2000" b="0" i="0" u="none" strike="noStrike" kern="0" cap="none" spc="0" normalizeH="0" baseline="0" noProof="0" dirty="0">
                <a:ln>
                  <a:noFill/>
                </a:ln>
                <a:solidFill>
                  <a:srgbClr val="595959"/>
                </a:solidFill>
                <a:effectLst/>
                <a:uLnTx/>
                <a:uFillTx/>
                <a:latin typeface="Calibri"/>
                <a:cs typeface="Calibri"/>
                <a:sym typeface="Calibri"/>
              </a:rPr>
              <a:t>Every year tobacco costs more than 8 million human lives, and 600 million trees, and 4.5 trillion cigarette filters pollute our pavements, parks, soil, rivers, beaches  and oceans.</a:t>
            </a:r>
          </a:p>
          <a:p>
            <a:pPr marL="457200" marR="0" lvl="0" indent="-381000" algn="l" defTabSz="914400" rtl="0" eaLnBrk="1" fontAlgn="auto" latinLnBrk="0" hangingPunct="1">
              <a:lnSpc>
                <a:spcPct val="100000"/>
              </a:lnSpc>
              <a:spcBef>
                <a:spcPts val="1200"/>
              </a:spcBef>
              <a:spcAft>
                <a:spcPts val="0"/>
              </a:spcAft>
              <a:buClr>
                <a:srgbClr val="595959"/>
              </a:buClr>
              <a:buSzPct val="100000"/>
              <a:buFont typeface="Arial"/>
              <a:buChar char="•"/>
              <a:tabLst/>
              <a:defRPr/>
            </a:pPr>
            <a:endParaRPr kumimoji="0" lang="en-GB" sz="20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2000" b="0" i="0" u="none" strike="noStrike" kern="0" cap="none" spc="0" normalizeH="0" baseline="0" noProof="0" dirty="0">
                <a:ln>
                  <a:noFill/>
                </a:ln>
                <a:solidFill>
                  <a:srgbClr val="595959"/>
                </a:solidFill>
                <a:effectLst/>
                <a:uLnTx/>
                <a:uFillTx/>
                <a:latin typeface="Calibri"/>
                <a:cs typeface="Calibri"/>
                <a:sym typeface="Calibri"/>
              </a:rPr>
              <a:t>Tobacco produces 25 megatons of solid waste, 55 megatons of wastewater, almost 84 megatons of CO</a:t>
            </a:r>
            <a:r>
              <a:rPr kumimoji="0" lang="en-GB" sz="2000" b="0" i="0" u="none" strike="noStrike" kern="0" cap="none" spc="0" normalizeH="0" baseline="-25000" noProof="0" dirty="0">
                <a:ln>
                  <a:noFill/>
                </a:ln>
                <a:solidFill>
                  <a:srgbClr val="595959"/>
                </a:solidFill>
                <a:effectLst/>
                <a:uLnTx/>
                <a:uFillTx/>
                <a:latin typeface="Calibri"/>
                <a:cs typeface="Calibri"/>
                <a:sym typeface="Calibri"/>
              </a:rPr>
              <a:t>2</a:t>
            </a:r>
            <a:r>
              <a:rPr kumimoji="0" lang="en-GB" sz="2000" b="0" i="0" u="none" strike="noStrike" kern="0" cap="none" spc="0" normalizeH="0" baseline="0" noProof="0" dirty="0">
                <a:ln>
                  <a:noFill/>
                </a:ln>
                <a:solidFill>
                  <a:srgbClr val="595959"/>
                </a:solidFill>
                <a:effectLst/>
                <a:uLnTx/>
                <a:uFillTx/>
                <a:latin typeface="Calibri"/>
                <a:cs typeface="Calibri"/>
                <a:sym typeface="Calibri"/>
              </a:rPr>
              <a:t> emissions to climate change – approximately 0.2% of the global total.</a:t>
            </a:r>
          </a:p>
          <a:p>
            <a:endParaRPr lang="en-GB" dirty="0"/>
          </a:p>
        </p:txBody>
      </p:sp>
    </p:spTree>
    <p:extLst>
      <p:ext uri="{BB962C8B-B14F-4D97-AF65-F5344CB8AC3E}">
        <p14:creationId xmlns:p14="http://schemas.microsoft.com/office/powerpoint/2010/main" val="2907845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309D8-513B-5B57-F194-EDB790C23BF4}"/>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Our advice</a:t>
            </a:r>
            <a:endParaRPr lang="en-GB" dirty="0"/>
          </a:p>
        </p:txBody>
      </p:sp>
      <p:sp>
        <p:nvSpPr>
          <p:cNvPr id="3" name="Content Placeholder 2">
            <a:extLst>
              <a:ext uri="{FF2B5EF4-FFF2-40B4-BE49-F238E27FC236}">
                <a16:creationId xmlns:a16="http://schemas.microsoft.com/office/drawing/2014/main" id="{2C043E9A-2FE1-22EC-EDFD-B32CDFCD4717}"/>
              </a:ext>
            </a:extLst>
          </p:cNvPr>
          <p:cNvSpPr>
            <a:spLocks noGrp="1"/>
          </p:cNvSpPr>
          <p:nvPr>
            <p:ph idx="1"/>
          </p:nvPr>
        </p:nvSpPr>
        <p:spPr/>
        <p:txBody>
          <a:bodyPr/>
          <a:lstStyle/>
          <a:p>
            <a:pPr marL="0" marR="0" lvl="0" indent="0" algn="ctr"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GB" sz="2800" b="0" i="0" u="none" strike="noStrike" kern="0" cap="none" spc="0" normalizeH="0" baseline="0" noProof="0" dirty="0">
                <a:ln>
                  <a:noFill/>
                </a:ln>
                <a:solidFill>
                  <a:srgbClr val="595959"/>
                </a:solidFill>
                <a:effectLst/>
                <a:uLnTx/>
                <a:uFillTx/>
                <a:latin typeface="Calibri"/>
                <a:cs typeface="Calibri"/>
                <a:sym typeface="Calibri"/>
              </a:rPr>
              <a:t>Vapes are helpful quit aids to support smokers to stop</a:t>
            </a:r>
          </a:p>
          <a:p>
            <a:pPr marL="0" marR="0" lvl="0" indent="0" algn="ctr" defTabSz="914400" rtl="0" eaLnBrk="1" fontAlgn="auto" latinLnBrk="0" hangingPunct="1">
              <a:lnSpc>
                <a:spcPct val="100000"/>
              </a:lnSpc>
              <a:spcBef>
                <a:spcPts val="1200"/>
              </a:spcBef>
              <a:spcAft>
                <a:spcPts val="0"/>
              </a:spcAft>
              <a:buClr>
                <a:srgbClr val="595959"/>
              </a:buClr>
              <a:buSzPts val="2400"/>
              <a:buFont typeface="Arial"/>
              <a:buNone/>
              <a:tabLst/>
              <a:defRPr/>
            </a:pPr>
            <a:endParaRPr kumimoji="0" lang="en-GB" sz="2800" b="0" i="0" u="none" strike="noStrike" kern="0" cap="none" spc="0" normalizeH="0" baseline="0" noProof="0" dirty="0">
              <a:ln>
                <a:noFill/>
              </a:ln>
              <a:solidFill>
                <a:srgbClr val="595959"/>
              </a:solidFill>
              <a:effectLst/>
              <a:uLnTx/>
              <a:uFillTx/>
              <a:latin typeface="Calibri"/>
              <a:cs typeface="Calibri"/>
              <a:sym typeface="Calibri"/>
            </a:endParaRPr>
          </a:p>
          <a:p>
            <a:pPr marL="0" marR="0" lvl="0" indent="0" algn="ctr" defTabSz="914400" rtl="0" eaLnBrk="1" fontAlgn="auto" latinLnBrk="0" hangingPunct="1">
              <a:lnSpc>
                <a:spcPct val="100000"/>
              </a:lnSpc>
              <a:spcBef>
                <a:spcPts val="1200"/>
              </a:spcBef>
              <a:spcAft>
                <a:spcPts val="0"/>
              </a:spcAft>
              <a:buClr>
                <a:srgbClr val="595959"/>
              </a:buClr>
              <a:buSzPts val="2400"/>
              <a:buFont typeface="Arial"/>
              <a:buNone/>
              <a:tabLst/>
              <a:defRPr/>
            </a:pPr>
            <a:r>
              <a:rPr kumimoji="0" lang="en-GB" sz="2800" b="0" i="0" u="none" strike="noStrike" kern="0" cap="none" spc="0" normalizeH="0" baseline="0" noProof="0" dirty="0">
                <a:ln>
                  <a:noFill/>
                </a:ln>
                <a:solidFill>
                  <a:srgbClr val="595959"/>
                </a:solidFill>
                <a:effectLst/>
                <a:uLnTx/>
                <a:uFillTx/>
                <a:latin typeface="Calibri"/>
                <a:cs typeface="Calibri"/>
                <a:sym typeface="Calibri"/>
              </a:rPr>
              <a:t>Our advice to children and young people and non smokers is:</a:t>
            </a:r>
          </a:p>
          <a:p>
            <a:pPr marL="0" marR="0" lvl="0" indent="0" algn="ctr" defTabSz="914400" rtl="0" eaLnBrk="1" fontAlgn="auto" latinLnBrk="0" hangingPunct="1">
              <a:lnSpc>
                <a:spcPct val="100000"/>
              </a:lnSpc>
              <a:spcBef>
                <a:spcPts val="1200"/>
              </a:spcBef>
              <a:spcAft>
                <a:spcPts val="0"/>
              </a:spcAft>
              <a:buClr>
                <a:srgbClr val="595959"/>
              </a:buClr>
              <a:buSzPts val="2400"/>
              <a:buFont typeface="Arial"/>
              <a:buNone/>
              <a:tabLst/>
              <a:defRPr/>
            </a:pPr>
            <a:r>
              <a:rPr kumimoji="0" lang="en-GB" sz="3200" b="1" i="0" u="none" strike="noStrike" kern="0" cap="none" spc="0" normalizeH="0" baseline="0" noProof="0" dirty="0">
                <a:ln>
                  <a:noFill/>
                </a:ln>
                <a:solidFill>
                  <a:srgbClr val="595959"/>
                </a:solidFill>
                <a:effectLst/>
                <a:uLnTx/>
                <a:uFillTx/>
                <a:latin typeface="Calibri"/>
                <a:cs typeface="Calibri"/>
                <a:sym typeface="Calibri"/>
              </a:rPr>
              <a:t> Don’t smoke? Don’t start to vape</a:t>
            </a:r>
          </a:p>
          <a:p>
            <a:endParaRPr lang="en-GB" dirty="0"/>
          </a:p>
        </p:txBody>
      </p:sp>
    </p:spTree>
    <p:extLst>
      <p:ext uri="{BB962C8B-B14F-4D97-AF65-F5344CB8AC3E}">
        <p14:creationId xmlns:p14="http://schemas.microsoft.com/office/powerpoint/2010/main" val="1941207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6EA5-D23B-952D-AE95-EDE9691C3794}"/>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Debate and discussion</a:t>
            </a:r>
            <a:endParaRPr lang="en-GB" dirty="0"/>
          </a:p>
        </p:txBody>
      </p:sp>
      <p:sp>
        <p:nvSpPr>
          <p:cNvPr id="3" name="Content Placeholder 2">
            <a:extLst>
              <a:ext uri="{FF2B5EF4-FFF2-40B4-BE49-F238E27FC236}">
                <a16:creationId xmlns:a16="http://schemas.microsoft.com/office/drawing/2014/main" id="{6831C2FA-4D7E-B1BE-62D5-B6881435BE12}"/>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
                <a:srgbClr val="595959"/>
              </a:buClr>
              <a:buSzPts val="2400"/>
              <a:buFont typeface="Arial"/>
              <a:buNone/>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Key questions:</a:t>
            </a:r>
          </a:p>
          <a:p>
            <a:pPr marL="342900" marR="0" lvl="0" indent="-3429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What do they think about smoking…?</a:t>
            </a:r>
          </a:p>
          <a:p>
            <a:pPr marL="800100" marR="0" lvl="1" indent="-3429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…and what do they think about vaping…?</a:t>
            </a:r>
          </a:p>
          <a:p>
            <a:pPr marL="800100" marR="0" lvl="1" indent="-3429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…what is the difference?</a:t>
            </a:r>
          </a:p>
          <a:p>
            <a:pPr marL="342900" marR="0" lvl="0" indent="-3429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Do they know people who smoke or vape?</a:t>
            </a:r>
          </a:p>
          <a:p>
            <a:pPr marL="342900" marR="0" lvl="0" indent="-3429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Why do they think people smoke or vape?</a:t>
            </a:r>
          </a:p>
          <a:p>
            <a:endParaRPr lang="en-GB" dirty="0"/>
          </a:p>
        </p:txBody>
      </p:sp>
    </p:spTree>
    <p:extLst>
      <p:ext uri="{BB962C8B-B14F-4D97-AF65-F5344CB8AC3E}">
        <p14:creationId xmlns:p14="http://schemas.microsoft.com/office/powerpoint/2010/main" val="404195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453F7-F26F-6AFA-C970-AEA522536A46}"/>
              </a:ext>
            </a:extLst>
          </p:cNvPr>
          <p:cNvSpPr>
            <a:spLocks noGrp="1"/>
          </p:cNvSpPr>
          <p:nvPr>
            <p:ph idx="1"/>
          </p:nvPr>
        </p:nvSpPr>
        <p:spPr/>
        <p:txBody>
          <a:bodyPr/>
          <a:lstStyle/>
          <a:p>
            <a:r>
              <a:rPr lang="en-GB" sz="2400" dirty="0">
                <a:solidFill>
                  <a:srgbClr val="595959"/>
                </a:solidFill>
                <a:latin typeface="Calibri" panose="020F0502020204030204" pitchFamily="34" charset="0"/>
                <a:cs typeface="Calibri" panose="020F0502020204030204" pitchFamily="34" charset="0"/>
              </a:rPr>
              <a:t>A young person’s decision to smoke or vape increased if an adult in the home smoked or vaped</a:t>
            </a:r>
          </a:p>
          <a:p>
            <a:r>
              <a:rPr lang="en-GB" sz="2400" dirty="0">
                <a:solidFill>
                  <a:srgbClr val="595959"/>
                </a:solidFill>
                <a:latin typeface="Calibri" panose="020F0502020204030204" pitchFamily="34" charset="0"/>
                <a:cs typeface="Calibri" panose="020F0502020204030204" pitchFamily="34" charset="0"/>
              </a:rPr>
              <a:t>Main source of advertising is shops, TikTok and Instagram</a:t>
            </a:r>
          </a:p>
          <a:p>
            <a:r>
              <a:rPr lang="en-GB" sz="2400" dirty="0">
                <a:solidFill>
                  <a:srgbClr val="595959"/>
                </a:solidFill>
                <a:latin typeface="Calibri" panose="020F0502020204030204" pitchFamily="34" charset="0"/>
                <a:cs typeface="Calibri" panose="020F0502020204030204" pitchFamily="34" charset="0"/>
              </a:rPr>
              <a:t>Most popular reasons to vape: </a:t>
            </a:r>
          </a:p>
          <a:p>
            <a:pPr lvl="1"/>
            <a:r>
              <a:rPr lang="en-GB" sz="2000" dirty="0">
                <a:solidFill>
                  <a:srgbClr val="595959"/>
                </a:solidFill>
                <a:latin typeface="Calibri" panose="020F0502020204030204" pitchFamily="34" charset="0"/>
                <a:cs typeface="Calibri" panose="020F0502020204030204" pitchFamily="34" charset="0"/>
              </a:rPr>
              <a:t>‘l like the different flavours’</a:t>
            </a:r>
          </a:p>
          <a:p>
            <a:pPr lvl="1"/>
            <a:r>
              <a:rPr lang="en-GB" sz="2000" dirty="0">
                <a:solidFill>
                  <a:srgbClr val="595959"/>
                </a:solidFill>
                <a:latin typeface="Calibri" panose="020F0502020204030204" pitchFamily="34" charset="0"/>
                <a:cs typeface="Calibri" panose="020F0502020204030204" pitchFamily="34" charset="0"/>
              </a:rPr>
              <a:t>‘I like the taste’</a:t>
            </a:r>
          </a:p>
          <a:p>
            <a:pPr lvl="1"/>
            <a:r>
              <a:rPr lang="en-GB" sz="2000" dirty="0">
                <a:solidFill>
                  <a:srgbClr val="595959"/>
                </a:solidFill>
                <a:latin typeface="Calibri" panose="020F0502020204030204" pitchFamily="34" charset="0"/>
                <a:cs typeface="Calibri" panose="020F0502020204030204" pitchFamily="34" charset="0"/>
              </a:rPr>
              <a:t>‘Vapes are easier to get than cigarettes’</a:t>
            </a:r>
          </a:p>
          <a:p>
            <a:pPr lvl="1"/>
            <a:r>
              <a:rPr lang="en-GB" sz="2000" dirty="0">
                <a:solidFill>
                  <a:srgbClr val="595959"/>
                </a:solidFill>
                <a:latin typeface="Calibri" panose="020F0502020204030204" pitchFamily="34" charset="0"/>
                <a:cs typeface="Calibri" panose="020F0502020204030204" pitchFamily="34" charset="0"/>
              </a:rPr>
              <a:t>‘Vapes are cheaper than smoking’</a:t>
            </a:r>
          </a:p>
          <a:p>
            <a:r>
              <a:rPr lang="en-GB" sz="2400" dirty="0">
                <a:solidFill>
                  <a:srgbClr val="595959"/>
                </a:solidFill>
                <a:latin typeface="Calibri" panose="020F0502020204030204" pitchFamily="34" charset="0"/>
                <a:cs typeface="Calibri" panose="020F0502020204030204" pitchFamily="34" charset="0"/>
              </a:rPr>
              <a:t>Disposable vapes are the most used vape among young people</a:t>
            </a:r>
          </a:p>
          <a:p>
            <a:pPr marL="0" indent="0">
              <a:buNone/>
            </a:pPr>
            <a:endParaRPr lang="en-GB" dirty="0"/>
          </a:p>
        </p:txBody>
      </p:sp>
      <p:sp>
        <p:nvSpPr>
          <p:cNvPr id="4" name="Title 1">
            <a:extLst>
              <a:ext uri="{FF2B5EF4-FFF2-40B4-BE49-F238E27FC236}">
                <a16:creationId xmlns:a16="http://schemas.microsoft.com/office/drawing/2014/main" id="{220D79B3-6C6D-C96B-4F50-3BBB3FF501A9}"/>
              </a:ext>
            </a:extLst>
          </p:cNvPr>
          <p:cNvSpPr>
            <a:spLocks noGrp="1"/>
          </p:cNvSpPr>
          <p:nvPr>
            <p:ph type="title"/>
          </p:nvPr>
        </p:nvSpPr>
        <p:spPr>
          <a:xfrm>
            <a:off x="457200" y="457200"/>
            <a:ext cx="8229600" cy="1143000"/>
          </a:xfrm>
        </p:spPr>
        <p:txBody>
          <a:bodyPr/>
          <a:lstStyle/>
          <a:p>
            <a:pPr marL="0" marR="0" lvl="0" indent="0" defTabSz="914400" rtl="0" eaLnBrk="1" fontAlgn="auto" latinLnBrk="0" hangingPunct="1">
              <a:lnSpc>
                <a:spcPct val="100000"/>
              </a:lnSpc>
              <a:spcBef>
                <a:spcPts val="0"/>
              </a:spcBef>
              <a:spcAft>
                <a:spcPts val="0"/>
              </a:spcAft>
              <a:tabLst/>
              <a:defRPr/>
            </a:pPr>
            <a:r>
              <a:rPr kumimoji="0" lang="en-GB" sz="3200" b="0" i="0" u="none" strike="noStrike" kern="0" cap="none" spc="0" normalizeH="0" baseline="0" noProof="0" dirty="0">
                <a:ln>
                  <a:noFill/>
                </a:ln>
                <a:solidFill>
                  <a:srgbClr val="F09032"/>
                </a:solidFill>
                <a:effectLst/>
                <a:uLnTx/>
                <a:uFillTx/>
                <a:latin typeface="Calibri" panose="020F0502020204030204" pitchFamily="34" charset="0"/>
                <a:cs typeface="Calibri" panose="020F0502020204030204" pitchFamily="34" charset="0"/>
                <a:sym typeface="Arial"/>
              </a:rPr>
              <a:t>Hull and East Riding of Yorkshire Vaping Survey Nov/Dec 2022</a:t>
            </a:r>
            <a:br>
              <a:rPr kumimoji="0" lang="en-GB"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lang="en-GB" dirty="0"/>
          </a:p>
        </p:txBody>
      </p:sp>
    </p:spTree>
    <p:extLst>
      <p:ext uri="{BB962C8B-B14F-4D97-AF65-F5344CB8AC3E}">
        <p14:creationId xmlns:p14="http://schemas.microsoft.com/office/powerpoint/2010/main" val="3032106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8F796-9A3F-ADA1-F7F0-16016F97E22B}"/>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Debate and discussion</a:t>
            </a:r>
            <a:endParaRPr lang="en-GB" dirty="0"/>
          </a:p>
        </p:txBody>
      </p:sp>
      <p:sp>
        <p:nvSpPr>
          <p:cNvPr id="3" name="Content Placeholder 2">
            <a:extLst>
              <a:ext uri="{FF2B5EF4-FFF2-40B4-BE49-F238E27FC236}">
                <a16:creationId xmlns:a16="http://schemas.microsoft.com/office/drawing/2014/main" id="{D1E6A55C-B861-477D-2458-9F0096A0119C}"/>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
                <a:srgbClr val="595959"/>
              </a:buClr>
              <a:buSzPct val="100000"/>
              <a:buFont typeface="Arial"/>
              <a:buNone/>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Key questions:</a:t>
            </a:r>
            <a:endParaRPr kumimoji="0" lang="en-GB" sz="22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Discuss the different reasons why children may smoke or vape – give examples such as wanting to fit in, curiosity, stress. Talk through effective ways to respond if they ever feel pressured to try either and practise responding together. More information can be found here to support these conversations - </a:t>
            </a:r>
            <a:r>
              <a:rPr kumimoji="0" lang="en-GB" sz="1900" b="0" i="0" u="sng" strike="noStrike" kern="0" cap="none" spc="0" normalizeH="0" baseline="0" noProof="0" dirty="0">
                <a:ln>
                  <a:noFill/>
                </a:ln>
                <a:solidFill>
                  <a:srgbClr val="0000FF"/>
                </a:solidFill>
                <a:effectLst/>
                <a:uLnTx/>
                <a:uFillTx/>
                <a:latin typeface="Calibri"/>
                <a:cs typeface="Calibri"/>
                <a:sym typeface="Calibri"/>
                <a:hlinkClick r:id="rId2"/>
              </a:rPr>
              <a:t>Feeling pressured to take drugs? Here are 10 ways to deal with it | FRANK (talktofrank.com)</a:t>
            </a:r>
            <a:r>
              <a:rPr kumimoji="0" lang="en-GB" sz="1900" b="0" i="0" u="sng" strike="noStrike" kern="0" cap="none" spc="0" normalizeH="0" baseline="0" noProof="0" dirty="0">
                <a:ln>
                  <a:noFill/>
                </a:ln>
                <a:solidFill>
                  <a:srgbClr val="0000FF"/>
                </a:solidFill>
                <a:effectLst/>
                <a:uLnTx/>
                <a:uFillTx/>
                <a:latin typeface="Calibri"/>
                <a:cs typeface="Calibri"/>
                <a:sym typeface="Calibri"/>
              </a:rPr>
              <a:t>.</a:t>
            </a:r>
            <a:endParaRPr kumimoji="0" lang="en-GB" sz="19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Explain the facts.</a:t>
            </a:r>
            <a:endParaRPr kumimoji="0" lang="en-GB" sz="2200" b="0" i="0" u="none" strike="noStrike" kern="0" cap="none" spc="0" normalizeH="0" baseline="0" noProof="0" dirty="0">
              <a:ln>
                <a:noFill/>
              </a:ln>
              <a:solidFill>
                <a:srgbClr val="595959"/>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Discuss why nicotine vapes are not for non-smokers and children but </a:t>
            </a:r>
            <a:br>
              <a:rPr kumimoji="0" lang="en-GB" sz="1900" b="0" i="0" u="none" strike="noStrike" kern="0" cap="none" spc="0" normalizeH="0" baseline="0" noProof="0" dirty="0">
                <a:ln>
                  <a:noFill/>
                </a:ln>
                <a:solidFill>
                  <a:srgbClr val="595959"/>
                </a:solidFill>
                <a:effectLst/>
                <a:uLnTx/>
                <a:uFillTx/>
                <a:latin typeface="Calibri"/>
                <a:cs typeface="Calibri"/>
                <a:sym typeface="Calibri"/>
              </a:rPr>
            </a:br>
            <a:r>
              <a:rPr kumimoji="0" lang="en-GB" sz="1900" b="0" i="0" u="none" strike="noStrike" kern="0" cap="none" spc="0" normalizeH="0" baseline="0" noProof="0" dirty="0">
                <a:ln>
                  <a:noFill/>
                </a:ln>
                <a:solidFill>
                  <a:srgbClr val="595959"/>
                </a:solidFill>
                <a:effectLst/>
                <a:uLnTx/>
                <a:uFillTx/>
                <a:latin typeface="Calibri"/>
                <a:cs typeface="Calibri"/>
                <a:sym typeface="Calibri"/>
              </a:rPr>
              <a:t>are an effective quitting aid for adult smokers. </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lang="en-GB" sz="1900" dirty="0">
                <a:solidFill>
                  <a:srgbClr val="595959"/>
                </a:solidFill>
                <a:latin typeface="Calibri"/>
                <a:cs typeface="Calibri"/>
                <a:sym typeface="Calibri"/>
              </a:rPr>
              <a:t>For more information about smoking and vaping visit: </a:t>
            </a:r>
            <a:r>
              <a:rPr lang="en-GB" sz="1900" dirty="0">
                <a:solidFill>
                  <a:srgbClr val="595959"/>
                </a:solidFill>
                <a:latin typeface="Calibri"/>
                <a:cs typeface="Calibri"/>
                <a:sym typeface="Calibri"/>
                <a:hlinkClick r:id="rId3"/>
              </a:rPr>
              <a:t>https://chimneykid.co.uk/</a:t>
            </a:r>
            <a:r>
              <a:rPr lang="en-GB" sz="1900" dirty="0">
                <a:solidFill>
                  <a:srgbClr val="595959"/>
                </a:solidFill>
                <a:latin typeface="Calibri"/>
                <a:cs typeface="Calibri"/>
                <a:sym typeface="Calibri"/>
              </a:rPr>
              <a:t> </a:t>
            </a:r>
            <a:endParaRPr kumimoji="0" lang="en-GB" sz="2200" b="0" i="0" u="none" strike="noStrike" kern="0" cap="none" spc="0" normalizeH="0" baseline="0" noProof="0" dirty="0">
              <a:ln>
                <a:noFill/>
              </a:ln>
              <a:solidFill>
                <a:srgbClr val="595959"/>
              </a:solidFill>
              <a:effectLst/>
              <a:uLnTx/>
              <a:uFillTx/>
              <a:latin typeface="Calibri"/>
              <a:cs typeface="Calibri"/>
              <a:sym typeface="Calibri"/>
            </a:endParaRPr>
          </a:p>
          <a:p>
            <a:endParaRPr lang="en-GB" dirty="0"/>
          </a:p>
        </p:txBody>
      </p:sp>
    </p:spTree>
    <p:extLst>
      <p:ext uri="{BB962C8B-B14F-4D97-AF65-F5344CB8AC3E}">
        <p14:creationId xmlns:p14="http://schemas.microsoft.com/office/powerpoint/2010/main" val="1240337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66D5-C0F8-CBCB-939B-20C7BBE53F10}"/>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Debate and discussion</a:t>
            </a:r>
            <a:endParaRPr lang="en-GB" dirty="0"/>
          </a:p>
        </p:txBody>
      </p:sp>
      <p:sp>
        <p:nvSpPr>
          <p:cNvPr id="3" name="Content Placeholder 2">
            <a:extLst>
              <a:ext uri="{FF2B5EF4-FFF2-40B4-BE49-F238E27FC236}">
                <a16:creationId xmlns:a16="http://schemas.microsoft.com/office/drawing/2014/main" id="{904C5CF8-8927-C885-E21A-A89F3690C295}"/>
              </a:ext>
            </a:extLst>
          </p:cNvPr>
          <p:cNvSpPr>
            <a:spLocks noGrp="1"/>
          </p:cNvSpPr>
          <p:nvPr>
            <p:ph idx="1"/>
          </p:nvPr>
        </p:nvSpPr>
        <p:spPr>
          <a:xfrm>
            <a:off x="446066" y="1268760"/>
            <a:ext cx="8229600" cy="4525963"/>
          </a:xfrm>
        </p:spPr>
        <p:txBody>
          <a:bodyPr/>
          <a:lstStyle/>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If a child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Make a referral, where appropriate, to the school nurse, pastoral lead, safeguarding lead who can then seek support re: vaping or stopping smoking</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Additionally children and young people can be directed to Talk to FRANK telephone support </a:t>
            </a:r>
            <a:br>
              <a:rPr kumimoji="0" lang="en-GB" sz="1500" b="0" i="0" u="none" strike="noStrike" kern="0" cap="none" spc="0" normalizeH="0" baseline="0" noProof="0" dirty="0">
                <a:ln>
                  <a:noFill/>
                </a:ln>
                <a:solidFill>
                  <a:srgbClr val="595959"/>
                </a:solidFill>
                <a:effectLst/>
                <a:uLnTx/>
                <a:uFillTx/>
                <a:latin typeface="Calibri"/>
                <a:cs typeface="Calibri"/>
                <a:sym typeface="Calibri"/>
              </a:rPr>
            </a:br>
            <a:r>
              <a:rPr kumimoji="0" lang="en-GB" sz="1500" b="1" i="0" u="none" strike="noStrike" kern="0" cap="none" spc="0" normalizeH="0" baseline="0" noProof="0" dirty="0">
                <a:ln>
                  <a:noFill/>
                </a:ln>
                <a:solidFill>
                  <a:srgbClr val="595959"/>
                </a:solidFill>
                <a:effectLst/>
                <a:uLnTx/>
                <a:uFillTx/>
                <a:latin typeface="Calibri"/>
                <a:cs typeface="Calibri"/>
                <a:sym typeface="Calibri"/>
              </a:rPr>
              <a:t>0300 123 6600</a:t>
            </a:r>
            <a:r>
              <a:rPr kumimoji="0" lang="en-GB" sz="1500" b="0" i="0" u="none" strike="noStrike" kern="0" cap="none" spc="0" normalizeH="0" baseline="0" noProof="0" dirty="0">
                <a:ln>
                  <a:noFill/>
                </a:ln>
                <a:solidFill>
                  <a:srgbClr val="595959"/>
                </a:solidFill>
                <a:effectLst/>
                <a:uLnTx/>
                <a:uFillTx/>
                <a:latin typeface="Calibri"/>
                <a:cs typeface="Calibri"/>
                <a:sym typeface="Calibri"/>
              </a:rPr>
              <a:t> for confidential advice</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Provide information on the school smoking and vaping policies - children should not be </a:t>
            </a:r>
            <a:br>
              <a:rPr kumimoji="0" lang="en-GB" sz="1500" b="0" i="0" u="none" strike="noStrike" kern="0" cap="none" spc="0" normalizeH="0" baseline="0" noProof="0" dirty="0">
                <a:ln>
                  <a:noFill/>
                </a:ln>
                <a:solidFill>
                  <a:srgbClr val="595959"/>
                </a:solidFill>
                <a:effectLst/>
                <a:uLnTx/>
                <a:uFillTx/>
                <a:latin typeface="Calibri"/>
                <a:cs typeface="Calibri"/>
                <a:sym typeface="Calibri"/>
              </a:rPr>
            </a:br>
            <a:r>
              <a:rPr kumimoji="0" lang="en-GB" sz="1500" b="0" i="0" u="none" strike="noStrike" kern="0" cap="none" spc="0" normalizeH="0" baseline="0" noProof="0" dirty="0">
                <a:ln>
                  <a:noFill/>
                </a:ln>
                <a:solidFill>
                  <a:srgbClr val="595959"/>
                </a:solidFill>
                <a:effectLst/>
                <a:uLnTx/>
                <a:uFillTx/>
                <a:latin typeface="Calibri"/>
                <a:cs typeface="Calibri"/>
                <a:sym typeface="Calibri"/>
              </a:rPr>
              <a:t>excluded from school for vaping or smoking, unless it is associated with other disruptive behaviour which justifies this.</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lang="en-GB" sz="1500" dirty="0">
                <a:solidFill>
                  <a:srgbClr val="595959"/>
                </a:solidFill>
                <a:latin typeface="Calibri"/>
                <a:cs typeface="Calibri"/>
                <a:sym typeface="Calibri"/>
              </a:rPr>
              <a:t>Children and Young People 12 years and over can be referred to SmokeFree Hull for support to quit smoking.  Call  </a:t>
            </a:r>
            <a:r>
              <a:rPr lang="en-GB" sz="1500" b="1" dirty="0">
                <a:solidFill>
                  <a:srgbClr val="595959"/>
                </a:solidFill>
                <a:latin typeface="Calibri"/>
                <a:cs typeface="Calibri"/>
                <a:sym typeface="Calibri"/>
              </a:rPr>
              <a:t>01482 977617 </a:t>
            </a:r>
            <a:r>
              <a:rPr lang="en-GB" sz="1500" dirty="0">
                <a:solidFill>
                  <a:srgbClr val="595959"/>
                </a:solidFill>
                <a:latin typeface="Calibri"/>
                <a:cs typeface="Calibri"/>
                <a:sym typeface="Calibri"/>
              </a:rPr>
              <a:t>or go on line to </a:t>
            </a:r>
            <a:r>
              <a:rPr lang="en-GB" sz="1400" dirty="0">
                <a:hlinkClick r:id="rId3"/>
              </a:rPr>
              <a:t>SmokeFree Hull - stop smoking service (changegrowlive.org)</a:t>
            </a:r>
            <a:endParaRPr lang="en-GB" sz="1400" dirty="0"/>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For support to quit vaping call </a:t>
            </a:r>
            <a:r>
              <a:rPr kumimoji="0" lang="en-GB" sz="1500" b="0" i="0" u="none" strike="noStrike" kern="0" cap="none" spc="0" normalizeH="0" baseline="0" noProof="0" dirty="0" err="1">
                <a:ln>
                  <a:noFill/>
                </a:ln>
                <a:solidFill>
                  <a:srgbClr val="595959"/>
                </a:solidFill>
                <a:effectLst/>
                <a:uLnTx/>
                <a:uFillTx/>
                <a:latin typeface="Calibri"/>
                <a:cs typeface="Calibri"/>
                <a:sym typeface="Calibri"/>
              </a:rPr>
              <a:t>ReFresh</a:t>
            </a:r>
            <a:r>
              <a:rPr kumimoji="0" lang="en-GB" sz="1500" b="0" i="0" u="none" strike="noStrike" kern="0" cap="none" spc="0" normalizeH="0" baseline="0" noProof="0" dirty="0">
                <a:ln>
                  <a:noFill/>
                </a:ln>
                <a:solidFill>
                  <a:srgbClr val="595959"/>
                </a:solidFill>
                <a:effectLst/>
                <a:uLnTx/>
                <a:uFillTx/>
                <a:latin typeface="Calibri"/>
                <a:cs typeface="Calibri"/>
                <a:sym typeface="Calibri"/>
              </a:rPr>
              <a:t> on </a:t>
            </a:r>
            <a:r>
              <a:rPr kumimoji="0" lang="en-GB" sz="1500" b="1" i="0" u="none" strike="noStrike" kern="0" cap="none" spc="0" normalizeH="0" baseline="0" noProof="0" dirty="0">
                <a:ln>
                  <a:noFill/>
                </a:ln>
                <a:solidFill>
                  <a:srgbClr val="595959"/>
                </a:solidFill>
                <a:effectLst/>
                <a:uLnTx/>
                <a:uFillTx/>
                <a:latin typeface="Calibri"/>
                <a:cs typeface="Calibri"/>
                <a:sym typeface="Calibri"/>
              </a:rPr>
              <a:t>01482 331059 </a:t>
            </a:r>
            <a:r>
              <a:rPr kumimoji="0" lang="en-GB" sz="1500" b="0" i="0" u="none" strike="noStrike" kern="0" cap="none" spc="0" normalizeH="0" baseline="0" noProof="0" dirty="0">
                <a:ln>
                  <a:noFill/>
                </a:ln>
                <a:solidFill>
                  <a:srgbClr val="595959"/>
                </a:solidFill>
                <a:effectLst/>
                <a:uLnTx/>
                <a:uFillTx/>
                <a:latin typeface="Calibri"/>
                <a:cs typeface="Calibri"/>
                <a:sym typeface="Calibri"/>
              </a:rPr>
              <a:t>or visit </a:t>
            </a: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4"/>
              </a:rPr>
              <a:t>https://www.refreshhull.org.uk</a:t>
            </a:r>
            <a:r>
              <a:rPr kumimoji="0" lang="en-GB" sz="1500" b="0" i="0" u="none" strike="noStrike" kern="0" cap="none" spc="0" normalizeH="0" baseline="0" noProof="0" dirty="0">
                <a:ln>
                  <a:noFill/>
                </a:ln>
                <a:solidFill>
                  <a:srgbClr val="595959"/>
                </a:solidFill>
                <a:effectLst/>
                <a:uLnTx/>
                <a:uFillTx/>
                <a:latin typeface="Calibri"/>
                <a:cs typeface="Calibri"/>
                <a:sym typeface="Calibri"/>
              </a:rPr>
              <a:t> </a:t>
            </a:r>
          </a:p>
          <a:p>
            <a:endParaRPr lang="en-GB" dirty="0"/>
          </a:p>
        </p:txBody>
      </p:sp>
    </p:spTree>
    <p:extLst>
      <p:ext uri="{BB962C8B-B14F-4D97-AF65-F5344CB8AC3E}">
        <p14:creationId xmlns:p14="http://schemas.microsoft.com/office/powerpoint/2010/main" val="417447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66D5-C0F8-CBCB-939B-20C7BBE53F10}"/>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Debate and discussion</a:t>
            </a:r>
            <a:endParaRPr lang="en-GB" dirty="0"/>
          </a:p>
        </p:txBody>
      </p:sp>
      <p:sp>
        <p:nvSpPr>
          <p:cNvPr id="3" name="Content Placeholder 2">
            <a:extLst>
              <a:ext uri="{FF2B5EF4-FFF2-40B4-BE49-F238E27FC236}">
                <a16:creationId xmlns:a16="http://schemas.microsoft.com/office/drawing/2014/main" id="{904C5CF8-8927-C885-E21A-A89F3690C295}"/>
              </a:ext>
            </a:extLst>
          </p:cNvPr>
          <p:cNvSpPr>
            <a:spLocks noGrp="1"/>
          </p:cNvSpPr>
          <p:nvPr>
            <p:ph idx="1"/>
          </p:nvPr>
        </p:nvSpPr>
        <p:spPr>
          <a:xfrm>
            <a:off x="446066" y="1268760"/>
            <a:ext cx="8229600" cy="4525963"/>
          </a:xfrm>
        </p:spPr>
        <p:txBody>
          <a:bodyPr/>
          <a:lstStyle/>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If a child confides that they are a smoker or a vaper try to understand why they are smoking or vaping by asking questions like “What do you enjoy about smoking or vaping?” Or “How does smoking or vaping make you feel?”. Understanding this might help you to understand their needs and discuss other ways to meet their needs.  </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Make a referral, where appropriate, to the school nurse, pastoral lead, safeguarding lead who can then seek support re: vaping or stopping smoking</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Additionally children and young people can be directed to Talk to FRANK telephone support </a:t>
            </a:r>
            <a:br>
              <a:rPr kumimoji="0" lang="en-GB" sz="1500" b="0" i="0" u="none" strike="noStrike" kern="0" cap="none" spc="0" normalizeH="0" baseline="0" noProof="0" dirty="0">
                <a:ln>
                  <a:noFill/>
                </a:ln>
                <a:solidFill>
                  <a:srgbClr val="595959"/>
                </a:solidFill>
                <a:effectLst/>
                <a:uLnTx/>
                <a:uFillTx/>
                <a:latin typeface="Calibri"/>
                <a:cs typeface="Calibri"/>
                <a:sym typeface="Calibri"/>
              </a:rPr>
            </a:br>
            <a:r>
              <a:rPr kumimoji="0" lang="en-GB" sz="1500" b="1" i="0" u="none" strike="noStrike" kern="0" cap="none" spc="0" normalizeH="0" baseline="0" noProof="0" dirty="0">
                <a:ln>
                  <a:noFill/>
                </a:ln>
                <a:solidFill>
                  <a:srgbClr val="595959"/>
                </a:solidFill>
                <a:effectLst/>
                <a:uLnTx/>
                <a:uFillTx/>
                <a:latin typeface="Calibri"/>
                <a:cs typeface="Calibri"/>
                <a:sym typeface="Calibri"/>
              </a:rPr>
              <a:t>0300 123 6600</a:t>
            </a:r>
            <a:r>
              <a:rPr kumimoji="0" lang="en-GB" sz="1500" b="0" i="0" u="none" strike="noStrike" kern="0" cap="none" spc="0" normalizeH="0" baseline="0" noProof="0" dirty="0">
                <a:ln>
                  <a:noFill/>
                </a:ln>
                <a:solidFill>
                  <a:srgbClr val="595959"/>
                </a:solidFill>
                <a:effectLst/>
                <a:uLnTx/>
                <a:uFillTx/>
                <a:latin typeface="Calibri"/>
                <a:cs typeface="Calibri"/>
                <a:sym typeface="Calibri"/>
              </a:rPr>
              <a:t> for confidential advice</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Provide information on the school smoking and vaping policies - children should not be </a:t>
            </a:r>
            <a:br>
              <a:rPr kumimoji="0" lang="en-GB" sz="1500" b="0" i="0" u="none" strike="noStrike" kern="0" cap="none" spc="0" normalizeH="0" baseline="0" noProof="0" dirty="0">
                <a:ln>
                  <a:noFill/>
                </a:ln>
                <a:solidFill>
                  <a:srgbClr val="595959"/>
                </a:solidFill>
                <a:effectLst/>
                <a:uLnTx/>
                <a:uFillTx/>
                <a:latin typeface="Calibri"/>
                <a:cs typeface="Calibri"/>
                <a:sym typeface="Calibri"/>
              </a:rPr>
            </a:br>
            <a:r>
              <a:rPr kumimoji="0" lang="en-GB" sz="1500" b="0" i="0" u="none" strike="noStrike" kern="0" cap="none" spc="0" normalizeH="0" baseline="0" noProof="0" dirty="0">
                <a:ln>
                  <a:noFill/>
                </a:ln>
                <a:solidFill>
                  <a:srgbClr val="595959"/>
                </a:solidFill>
                <a:effectLst/>
                <a:uLnTx/>
                <a:uFillTx/>
                <a:latin typeface="Calibri"/>
                <a:cs typeface="Calibri"/>
                <a:sym typeface="Calibri"/>
              </a:rPr>
              <a:t>excluded from school for vaping or smoking, unless it is associated with other disruptive behaviour which justifies this.</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lang="en-GB" sz="1500" dirty="0">
                <a:solidFill>
                  <a:srgbClr val="595959"/>
                </a:solidFill>
                <a:latin typeface="Calibri"/>
                <a:cs typeface="Calibri"/>
                <a:sym typeface="Calibri"/>
              </a:rPr>
              <a:t>Children and Young People 12 years and over can be referred to SmokeFree Hull for support to quit smoking.  Call  </a:t>
            </a:r>
            <a:r>
              <a:rPr lang="en-GB" sz="1500" b="1" dirty="0">
                <a:solidFill>
                  <a:srgbClr val="595959"/>
                </a:solidFill>
                <a:latin typeface="Calibri"/>
                <a:cs typeface="Calibri"/>
                <a:sym typeface="Calibri"/>
              </a:rPr>
              <a:t>01482 977617 </a:t>
            </a:r>
            <a:r>
              <a:rPr lang="en-GB" sz="1500" dirty="0">
                <a:solidFill>
                  <a:srgbClr val="595959"/>
                </a:solidFill>
                <a:latin typeface="Calibri"/>
                <a:cs typeface="Calibri"/>
                <a:sym typeface="Calibri"/>
              </a:rPr>
              <a:t>or go on line to </a:t>
            </a:r>
            <a:r>
              <a:rPr lang="en-GB" sz="1400" dirty="0">
                <a:hlinkClick r:id="rId3"/>
              </a:rPr>
              <a:t>SmokeFree Hull - stop smoking service (changegrowlive.org)</a:t>
            </a:r>
            <a:endParaRPr lang="en-GB" sz="1400" dirty="0"/>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rPr>
              <a:t>For support to quit vaping call </a:t>
            </a:r>
            <a:r>
              <a:rPr kumimoji="0" lang="en-GB" sz="1500" b="0" i="0" u="none" strike="noStrike" kern="0" cap="none" spc="0" normalizeH="0" baseline="0" noProof="0" dirty="0" err="1">
                <a:ln>
                  <a:noFill/>
                </a:ln>
                <a:solidFill>
                  <a:srgbClr val="595959"/>
                </a:solidFill>
                <a:effectLst/>
                <a:uLnTx/>
                <a:uFillTx/>
                <a:latin typeface="Calibri"/>
                <a:cs typeface="Calibri"/>
                <a:sym typeface="Calibri"/>
              </a:rPr>
              <a:t>ReFresh</a:t>
            </a:r>
            <a:r>
              <a:rPr kumimoji="0" lang="en-GB" sz="1500" b="0" i="0" u="none" strike="noStrike" kern="0" cap="none" spc="0" normalizeH="0" baseline="0" noProof="0" dirty="0">
                <a:ln>
                  <a:noFill/>
                </a:ln>
                <a:solidFill>
                  <a:srgbClr val="595959"/>
                </a:solidFill>
                <a:effectLst/>
                <a:uLnTx/>
                <a:uFillTx/>
                <a:latin typeface="Calibri"/>
                <a:cs typeface="Calibri"/>
                <a:sym typeface="Calibri"/>
              </a:rPr>
              <a:t> on </a:t>
            </a:r>
            <a:r>
              <a:rPr kumimoji="0" lang="en-GB" sz="1500" b="1" i="0" u="none" strike="noStrike" kern="0" cap="none" spc="0" normalizeH="0" baseline="0" noProof="0" dirty="0">
                <a:ln>
                  <a:noFill/>
                </a:ln>
                <a:solidFill>
                  <a:srgbClr val="595959"/>
                </a:solidFill>
                <a:effectLst/>
                <a:uLnTx/>
                <a:uFillTx/>
                <a:latin typeface="Calibri"/>
                <a:cs typeface="Calibri"/>
                <a:sym typeface="Calibri"/>
              </a:rPr>
              <a:t>01482 331059 </a:t>
            </a:r>
            <a:r>
              <a:rPr kumimoji="0" lang="en-GB" sz="1500" b="0" i="0" u="none" strike="noStrike" kern="0" cap="none" spc="0" normalizeH="0" baseline="0" noProof="0" dirty="0">
                <a:ln>
                  <a:noFill/>
                </a:ln>
                <a:solidFill>
                  <a:srgbClr val="595959"/>
                </a:solidFill>
                <a:effectLst/>
                <a:uLnTx/>
                <a:uFillTx/>
                <a:latin typeface="Calibri"/>
                <a:cs typeface="Calibri"/>
                <a:sym typeface="Calibri"/>
              </a:rPr>
              <a:t>or visit </a:t>
            </a: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4"/>
              </a:rPr>
              <a:t>https://www.refreshhull.org.uk</a:t>
            </a:r>
            <a:r>
              <a:rPr kumimoji="0" lang="en-GB" sz="1500" b="0" i="0" u="none" strike="noStrike" kern="0" cap="none" spc="0" normalizeH="0" baseline="0" noProof="0" dirty="0">
                <a:ln>
                  <a:noFill/>
                </a:ln>
                <a:solidFill>
                  <a:srgbClr val="595959"/>
                </a:solidFill>
                <a:effectLst/>
                <a:uLnTx/>
                <a:uFillTx/>
                <a:latin typeface="Calibri"/>
                <a:cs typeface="Calibri"/>
                <a:sym typeface="Calibri"/>
              </a:rPr>
              <a:t> </a:t>
            </a:r>
          </a:p>
          <a:p>
            <a:endParaRPr lang="en-GB" dirty="0"/>
          </a:p>
        </p:txBody>
      </p:sp>
    </p:spTree>
    <p:extLst>
      <p:ext uri="{BB962C8B-B14F-4D97-AF65-F5344CB8AC3E}">
        <p14:creationId xmlns:p14="http://schemas.microsoft.com/office/powerpoint/2010/main" val="1474481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54F5-2CC2-B6C6-FD6E-08C49893839C}"/>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Further reading and helpful info</a:t>
            </a:r>
            <a:endParaRPr lang="en-GB" dirty="0"/>
          </a:p>
        </p:txBody>
      </p:sp>
      <p:sp>
        <p:nvSpPr>
          <p:cNvPr id="3" name="Content Placeholder 2">
            <a:extLst>
              <a:ext uri="{FF2B5EF4-FFF2-40B4-BE49-F238E27FC236}">
                <a16:creationId xmlns:a16="http://schemas.microsoft.com/office/drawing/2014/main" id="{BE78B63F-68B3-E9A4-3DDB-CC68C2604FDE}"/>
              </a:ext>
            </a:extLst>
          </p:cNvPr>
          <p:cNvSpPr>
            <a:spLocks noGrp="1"/>
          </p:cNvSpPr>
          <p:nvPr>
            <p:ph idx="1"/>
          </p:nvPr>
        </p:nvSpPr>
        <p:spPr/>
        <p:txBody>
          <a:bodyPr/>
          <a:lstStyle/>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lang="en-GB" sz="1500">
                <a:solidFill>
                  <a:srgbClr val="595959"/>
                </a:solidFill>
                <a:latin typeface="Calibri"/>
                <a:cs typeface="Calibri"/>
                <a:sym typeface="Calibri"/>
                <a:hlinkClick r:id="rId2"/>
              </a:rPr>
              <a:t>www.changegrowlive.org/smoke-free-hull/home</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2"/>
              </a:rPr>
              <a:t>www.refreshhull.org.uk</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2"/>
              </a:rPr>
              <a:t>ASH-brief-for-local-authorities-on-youth-vaping.pdf</a:t>
            </a:r>
            <a:endParaRPr kumimoji="0" lang="en-GB" sz="15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3"/>
              </a:rPr>
              <a:t>www.nhs.uk/better-health/quit-smoking/vaping-to-quit-smoking/</a:t>
            </a:r>
            <a:endParaRPr kumimoji="0" lang="en-GB" sz="15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4"/>
              </a:rPr>
              <a:t>https://ash.org.uk/uploads/Use-of-e-cigarettes-among-young-people-in-Great-Britain-2022.pdf</a:t>
            </a:r>
            <a:endParaRPr kumimoji="0" lang="en-GB" sz="15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5"/>
              </a:rPr>
              <a:t>Vapes | FRANK (talktofrank.com)</a:t>
            </a:r>
            <a:endParaRPr kumimoji="0" lang="en-GB" sz="15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6"/>
              </a:rPr>
              <a:t>https://ash.org.uk/uploads/ASH-guidance-for-school-vaping-policies.pdf</a:t>
            </a:r>
            <a:endParaRPr kumimoji="0" lang="en-GB" sz="1500" b="0" i="0" u="none" strike="noStrike" kern="0" cap="none" spc="0" normalizeH="0" baseline="0" noProof="0" dirty="0">
              <a:ln>
                <a:noFill/>
              </a:ln>
              <a:solidFill>
                <a:srgbClr val="595959"/>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500" b="0" i="0" u="none" strike="noStrike" kern="0" cap="none" spc="0" normalizeH="0" baseline="0" noProof="0" dirty="0">
                <a:ln>
                  <a:noFill/>
                </a:ln>
                <a:solidFill>
                  <a:srgbClr val="595959"/>
                </a:solidFill>
                <a:effectLst/>
                <a:uLnTx/>
                <a:uFillTx/>
                <a:latin typeface="Calibri"/>
                <a:cs typeface="Calibri"/>
                <a:sym typeface="Calibri"/>
                <a:hlinkClick r:id="rId7"/>
              </a:rPr>
              <a:t>https://www.gov.uk/government/publications/nicotine-vaping-in-england-2022-evidence-update</a:t>
            </a:r>
            <a:endParaRPr kumimoji="0" lang="en-GB" sz="1500" b="0" i="0" u="none" strike="noStrike" kern="0" cap="none" spc="0" normalizeH="0" baseline="0" noProof="0" dirty="0">
              <a:ln>
                <a:noFill/>
              </a:ln>
              <a:solidFill>
                <a:srgbClr val="595959"/>
              </a:solidFill>
              <a:effectLst/>
              <a:uLnTx/>
              <a:uFillTx/>
              <a:latin typeface="Calibri"/>
              <a:cs typeface="Calibri"/>
              <a:sym typeface="Calibri"/>
            </a:endParaRPr>
          </a:p>
          <a:p>
            <a:endParaRPr lang="en-GB" dirty="0"/>
          </a:p>
        </p:txBody>
      </p:sp>
    </p:spTree>
    <p:extLst>
      <p:ext uri="{BB962C8B-B14F-4D97-AF65-F5344CB8AC3E}">
        <p14:creationId xmlns:p14="http://schemas.microsoft.com/office/powerpoint/2010/main" val="35273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7812-131D-6C9E-1C40-3BFC03B01160}"/>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a:cs typeface="Calibri"/>
                <a:sym typeface="Calibri"/>
              </a:rPr>
              <a:t>What is vaping?</a:t>
            </a:r>
            <a:endParaRPr lang="en-GB" dirty="0"/>
          </a:p>
        </p:txBody>
      </p:sp>
      <p:sp>
        <p:nvSpPr>
          <p:cNvPr id="3" name="Content Placeholder 2">
            <a:extLst>
              <a:ext uri="{FF2B5EF4-FFF2-40B4-BE49-F238E27FC236}">
                <a16:creationId xmlns:a16="http://schemas.microsoft.com/office/drawing/2014/main" id="{0BF21E47-FEE2-A333-7CC9-9F34E92E88DE}"/>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Vaping is the use of an electronic device to inhale vapour derived from a heated liquid. </a:t>
            </a:r>
          </a:p>
          <a:p>
            <a:pPr marL="342900" marR="0" lvl="0" indent="-3429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2400" b="0" i="0" u="none" strike="noStrike" kern="0" cap="none" spc="0" normalizeH="0" baseline="0" noProof="0" dirty="0">
                <a:ln>
                  <a:noFill/>
                </a:ln>
                <a:solidFill>
                  <a:srgbClr val="595959"/>
                </a:solidFill>
                <a:effectLst/>
                <a:uLnTx/>
                <a:uFillTx/>
                <a:latin typeface="Calibri"/>
                <a:cs typeface="Calibri"/>
                <a:sym typeface="Calibri"/>
              </a:rPr>
              <a:t>The main ingredients are vegetable glycerine and propylene glycol, but most e-liquids also contain nicotine, which must be no more than 2% or 20 mg per ml, as well as small amounts of flavourings.</a:t>
            </a:r>
          </a:p>
          <a:p>
            <a:pPr marL="0" indent="0">
              <a:buNone/>
            </a:pPr>
            <a:endParaRPr lang="en-GB" dirty="0"/>
          </a:p>
        </p:txBody>
      </p:sp>
    </p:spTree>
    <p:extLst>
      <p:ext uri="{BB962C8B-B14F-4D97-AF65-F5344CB8AC3E}">
        <p14:creationId xmlns:p14="http://schemas.microsoft.com/office/powerpoint/2010/main" val="20935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AB6E-1713-D9EF-C0C0-749DCDE24833}"/>
              </a:ext>
            </a:extLst>
          </p:cNvPr>
          <p:cNvSpPr>
            <a:spLocks noGrp="1"/>
          </p:cNvSpPr>
          <p:nvPr>
            <p:ph type="title"/>
          </p:nvPr>
        </p:nvSpPr>
        <p:spPr/>
        <p:txBody>
          <a:bodyPr/>
          <a:lstStyle/>
          <a:p>
            <a:r>
              <a:rPr kumimoji="0" lang="en-GB" sz="4000" b="0" i="0" u="none" strike="noStrike" kern="0" cap="none" spc="0" normalizeH="0" baseline="0" noProof="0" dirty="0">
                <a:ln>
                  <a:noFill/>
                </a:ln>
                <a:solidFill>
                  <a:srgbClr val="F09032"/>
                </a:solidFill>
                <a:effectLst/>
                <a:uLnTx/>
                <a:uFillTx/>
                <a:latin typeface="Calibri" panose="020F0502020204030204" pitchFamily="34" charset="0"/>
                <a:ea typeface="Cambria Math" panose="02040503050406030204" pitchFamily="18" charset="0"/>
                <a:cs typeface="Calibri" panose="020F0502020204030204" pitchFamily="34" charset="0"/>
                <a:sym typeface="Calibri"/>
              </a:rPr>
              <a:t>What is a vape device?</a:t>
            </a:r>
            <a:endParaRPr lang="en-GB" dirty="0"/>
          </a:p>
        </p:txBody>
      </p:sp>
      <p:sp>
        <p:nvSpPr>
          <p:cNvPr id="3" name="Content Placeholder 2">
            <a:extLst>
              <a:ext uri="{FF2B5EF4-FFF2-40B4-BE49-F238E27FC236}">
                <a16:creationId xmlns:a16="http://schemas.microsoft.com/office/drawing/2014/main" id="{6E40E467-6C46-7582-FB43-422EE797626F}"/>
              </a:ext>
            </a:extLst>
          </p:cNvPr>
          <p:cNvSpPr>
            <a:spLocks noGrp="1"/>
          </p:cNvSpPr>
          <p:nvPr>
            <p:ph idx="1"/>
          </p:nvPr>
        </p:nvSpPr>
        <p:spPr>
          <a:xfrm>
            <a:off x="457200" y="1600200"/>
            <a:ext cx="4618856" cy="4525963"/>
          </a:xfrm>
        </p:spPr>
        <p:txBody>
          <a:bodyPr/>
          <a:lstStyle/>
          <a:p>
            <a:pPr marL="0" marR="0" lvl="0" indent="0" algn="l" defTabSz="914400" rtl="0" eaLnBrk="1" fontAlgn="auto" latinLnBrk="0" hangingPunct="1">
              <a:lnSpc>
                <a:spcPct val="100000"/>
              </a:lnSpc>
              <a:spcBef>
                <a:spcPts val="1200"/>
              </a:spcBef>
              <a:spcAft>
                <a:spcPts val="0"/>
              </a:spcAft>
              <a:buClr>
                <a:srgbClr val="595959"/>
              </a:buClr>
              <a:buSzPts val="2400"/>
              <a:buFont typeface="Arial"/>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There are a variety of vape devices (which are also known as e-cigarettes). The names and type of devices keep changing and new ones come on to the market frequently. Below are the main types of vapes currently available:</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vape bars shaped like a highlighter pen (usually single use and disposable but sometimes rechargeable and refillable with e-liquid capsules)</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compact pod devices shaped like a flash drive or pebble (either disposable, or rechargeable and refillable with e-liquid capsules)</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vape pens with a tank you fill with e-liquid, and a replaceable coil and rechargeable battery</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t>
            </a:r>
            <a:r>
              <a:rPr kumimoji="0" lang="en-GB" sz="1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Calibri"/>
              </a:rPr>
              <a:t>cigalikes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 designed to look like a cigarette (either disposable, or rechargeable and refillable with e-liquid capsules)</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customisable devices with variable power (these are more difficult to use and need more maintenance)</a:t>
            </a:r>
          </a:p>
          <a:p>
            <a:pPr marL="0" marR="0" lvl="0" indent="0" algn="l" defTabSz="914400" rtl="0" eaLnBrk="1" fontAlgn="auto" latinLnBrk="0" hangingPunct="1">
              <a:lnSpc>
                <a:spcPct val="100000"/>
              </a:lnSpc>
              <a:spcBef>
                <a:spcPts val="1200"/>
              </a:spcBef>
              <a:spcAft>
                <a:spcPts val="0"/>
              </a:spcAft>
              <a:buClr>
                <a:srgbClr val="595959"/>
              </a:buClr>
              <a:buSzPts val="2400"/>
              <a:buFont typeface="Arial"/>
              <a:buNone/>
              <a:tabLst/>
              <a:defRPr/>
            </a:pPr>
            <a:r>
              <a:rPr kumimoji="0" lang="en-GB" sz="1200" b="0" i="0" u="none" strike="noStrike" kern="0" cap="none" spc="0" normalizeH="0" baseline="0" noProof="0" dirty="0">
                <a:ln>
                  <a:noFill/>
                </a:ln>
                <a:solidFill>
                  <a:srgbClr val="595959"/>
                </a:solidFill>
                <a:effectLst/>
                <a:uLnTx/>
                <a:uFillTx/>
                <a:latin typeface="Calibri" panose="020F0502020204030204" pitchFamily="34" charset="0"/>
                <a:cs typeface="Calibri" panose="020F0502020204030204" pitchFamily="34" charset="0"/>
                <a:sym typeface="Calibri"/>
                <a:hlinkClick r:id="rId3"/>
              </a:rPr>
              <a:t>Vaping to quit smoking - Better Health - NHS (www.nhs.uk)</a:t>
            </a:r>
            <a:endParaRPr kumimoji="0" lang="en-GB" sz="1200" b="0" i="0" u="none" strike="noStrike" kern="0" cap="none" spc="0" normalizeH="0" baseline="0" noProof="0" dirty="0">
              <a:ln>
                <a:noFill/>
              </a:ln>
              <a:solidFill>
                <a:srgbClr val="595959"/>
              </a:solidFill>
              <a:effectLst/>
              <a:uLnTx/>
              <a:uFillTx/>
              <a:latin typeface="Calibri" panose="020F0502020204030204" pitchFamily="34" charset="0"/>
              <a:cs typeface="Calibri" panose="020F0502020204030204" pitchFamily="34" charset="0"/>
              <a:sym typeface="Calibri"/>
            </a:endParaRPr>
          </a:p>
          <a:p>
            <a:pPr marL="0" indent="0">
              <a:buNone/>
            </a:pPr>
            <a:endParaRPr lang="en-GB" dirty="0"/>
          </a:p>
        </p:txBody>
      </p:sp>
      <p:pic>
        <p:nvPicPr>
          <p:cNvPr id="4" name="Picture 3">
            <a:extLst>
              <a:ext uri="{FF2B5EF4-FFF2-40B4-BE49-F238E27FC236}">
                <a16:creationId xmlns:a16="http://schemas.microsoft.com/office/drawing/2014/main" id="{07363D1D-2E35-A93E-19FD-287796274E06}"/>
              </a:ext>
            </a:extLst>
          </p:cNvPr>
          <p:cNvPicPr>
            <a:picLocks noChangeAspect="1"/>
          </p:cNvPicPr>
          <p:nvPr/>
        </p:nvPicPr>
        <p:blipFill>
          <a:blip r:embed="rId4"/>
          <a:stretch>
            <a:fillRect/>
          </a:stretch>
        </p:blipFill>
        <p:spPr>
          <a:xfrm>
            <a:off x="5470099" y="1586171"/>
            <a:ext cx="2658086" cy="1383912"/>
          </a:xfrm>
          <a:prstGeom prst="rect">
            <a:avLst/>
          </a:prstGeom>
        </p:spPr>
      </p:pic>
      <p:pic>
        <p:nvPicPr>
          <p:cNvPr id="5" name="Picture 4">
            <a:extLst>
              <a:ext uri="{FF2B5EF4-FFF2-40B4-BE49-F238E27FC236}">
                <a16:creationId xmlns:a16="http://schemas.microsoft.com/office/drawing/2014/main" id="{9B716981-3663-87BF-3D48-89E981E31032}"/>
              </a:ext>
            </a:extLst>
          </p:cNvPr>
          <p:cNvPicPr>
            <a:picLocks noChangeAspect="1"/>
          </p:cNvPicPr>
          <p:nvPr/>
        </p:nvPicPr>
        <p:blipFill>
          <a:blip r:embed="rId5"/>
          <a:stretch>
            <a:fillRect/>
          </a:stretch>
        </p:blipFill>
        <p:spPr>
          <a:xfrm>
            <a:off x="5464780" y="3385568"/>
            <a:ext cx="1883827" cy="1883827"/>
          </a:xfrm>
          <a:prstGeom prst="rect">
            <a:avLst/>
          </a:prstGeom>
        </p:spPr>
      </p:pic>
      <p:pic>
        <p:nvPicPr>
          <p:cNvPr id="6" name="Picture 5">
            <a:extLst>
              <a:ext uri="{FF2B5EF4-FFF2-40B4-BE49-F238E27FC236}">
                <a16:creationId xmlns:a16="http://schemas.microsoft.com/office/drawing/2014/main" id="{5C9C0532-9665-97E9-FE61-2A5FB706712A}"/>
              </a:ext>
            </a:extLst>
          </p:cNvPr>
          <p:cNvPicPr>
            <a:picLocks noChangeAspect="1"/>
          </p:cNvPicPr>
          <p:nvPr/>
        </p:nvPicPr>
        <p:blipFill>
          <a:blip r:embed="rId6"/>
          <a:stretch>
            <a:fillRect/>
          </a:stretch>
        </p:blipFill>
        <p:spPr>
          <a:xfrm>
            <a:off x="7505841" y="3611140"/>
            <a:ext cx="1426588" cy="1432684"/>
          </a:xfrm>
          <a:prstGeom prst="rect">
            <a:avLst/>
          </a:prstGeom>
        </p:spPr>
      </p:pic>
    </p:spTree>
    <p:extLst>
      <p:ext uri="{BB962C8B-B14F-4D97-AF65-F5344CB8AC3E}">
        <p14:creationId xmlns:p14="http://schemas.microsoft.com/office/powerpoint/2010/main" val="385113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74CF-8EC9-8208-6B6F-2076A2C45F34}"/>
              </a:ext>
            </a:extLst>
          </p:cNvPr>
          <p:cNvSpPr>
            <a:spLocks noGrp="1"/>
          </p:cNvSpPr>
          <p:nvPr>
            <p:ph type="title"/>
          </p:nvPr>
        </p:nvSpPr>
        <p:spPr/>
        <p:txBody>
          <a:bodyPr/>
          <a:lstStyle/>
          <a:p>
            <a:r>
              <a:rPr kumimoji="0" lang="en-GB" sz="3600" b="0" i="0" u="none" strike="noStrike" kern="0" cap="none" spc="0" normalizeH="0" baseline="0" noProof="0" dirty="0">
                <a:ln>
                  <a:noFill/>
                </a:ln>
                <a:solidFill>
                  <a:srgbClr val="F09032"/>
                </a:solidFill>
                <a:effectLst/>
                <a:uLnTx/>
                <a:uFillTx/>
                <a:latin typeface="Calibri"/>
                <a:cs typeface="Calibri"/>
                <a:sym typeface="Calibri"/>
              </a:rPr>
              <a:t>How do nicotine vapes help smokers quit?</a:t>
            </a:r>
            <a:endParaRPr lang="en-GB" dirty="0"/>
          </a:p>
        </p:txBody>
      </p:sp>
      <p:sp>
        <p:nvSpPr>
          <p:cNvPr id="3" name="Content Placeholder 2">
            <a:extLst>
              <a:ext uri="{FF2B5EF4-FFF2-40B4-BE49-F238E27FC236}">
                <a16:creationId xmlns:a16="http://schemas.microsoft.com/office/drawing/2014/main" id="{FF454F58-9FD4-82DA-3C8B-4DA6A891952A}"/>
              </a:ext>
            </a:extLst>
          </p:cNvPr>
          <p:cNvSpPr>
            <a:spLocks noGrp="1"/>
          </p:cNvSpPr>
          <p:nvPr>
            <p:ph idx="1"/>
          </p:nvPr>
        </p:nvSpPr>
        <p:spPr/>
        <p:txBody>
          <a:bodyPr/>
          <a:lstStyle/>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Smoking delivers nicotine rapidly to the brain, which makes it highly addictive.</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Cravings for nicotine among those addicted can make people feel stressed, restless, irritable and unable to concentrate.</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Like nicotine patches and gum, vapes containing nicotine are a useful aid to quitting as they deal with the cravings smokers get when they try to stop.</a:t>
            </a:r>
          </a:p>
          <a:p>
            <a:pPr marL="457200" marR="0" lvl="0" indent="-381000" algn="l" defTabSz="914400" rtl="0" eaLnBrk="1" fontAlgn="auto" latinLnBrk="0" hangingPunct="1">
              <a:lnSpc>
                <a:spcPct val="100000"/>
              </a:lnSpc>
              <a:spcBef>
                <a:spcPts val="1200"/>
              </a:spcBef>
              <a:spcAft>
                <a:spcPts val="0"/>
              </a:spcAft>
              <a:buClr>
                <a:srgbClr val="595959"/>
              </a:buClr>
              <a:buSzPts val="2400"/>
              <a:buFont typeface="Arial"/>
              <a:buChar char="•"/>
              <a:tabLst/>
              <a:defRPr/>
            </a:pPr>
            <a:r>
              <a:rPr kumimoji="0" lang="en-GB" sz="1900" b="0" i="0" u="none" strike="noStrike" kern="0" cap="none" spc="0" normalizeH="0" baseline="0" noProof="0" dirty="0">
                <a:ln>
                  <a:noFill/>
                </a:ln>
                <a:solidFill>
                  <a:srgbClr val="595959"/>
                </a:solidFill>
                <a:effectLst/>
                <a:uLnTx/>
                <a:uFillTx/>
                <a:latin typeface="Calibri"/>
                <a:cs typeface="Calibri"/>
                <a:sym typeface="Calibri"/>
              </a:rPr>
              <a:t>Nicotine vapes help smokers quit by replacing some of the nicotine they used to get from cigarettes and also by mimicking the hand-to-mouth action of smoking.</a:t>
            </a:r>
          </a:p>
          <a:p>
            <a:pPr marL="0" indent="0">
              <a:buNone/>
            </a:pPr>
            <a:endParaRPr lang="en-GB" dirty="0"/>
          </a:p>
        </p:txBody>
      </p:sp>
    </p:spTree>
    <p:extLst>
      <p:ext uri="{BB962C8B-B14F-4D97-AF65-F5344CB8AC3E}">
        <p14:creationId xmlns:p14="http://schemas.microsoft.com/office/powerpoint/2010/main" val="268291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5838-97B6-2034-BDA1-FDBFAE43E091}"/>
              </a:ext>
            </a:extLst>
          </p:cNvPr>
          <p:cNvSpPr>
            <a:spLocks noGrp="1"/>
          </p:cNvSpPr>
          <p:nvPr>
            <p:ph type="title"/>
          </p:nvPr>
        </p:nvSpPr>
        <p:spPr/>
        <p:txBody>
          <a:bodyPr/>
          <a:lstStyle/>
          <a:p>
            <a:r>
              <a:rPr kumimoji="0" lang="en-GB" sz="3600" b="0" i="0" u="none" strike="noStrike" kern="0" cap="none" spc="0" normalizeH="0" baseline="0" noProof="0" dirty="0">
                <a:ln>
                  <a:noFill/>
                </a:ln>
                <a:solidFill>
                  <a:srgbClr val="F09032"/>
                </a:solidFill>
                <a:effectLst/>
                <a:uLnTx/>
                <a:uFillTx/>
                <a:latin typeface="Calibri"/>
                <a:cs typeface="Calibri"/>
                <a:sym typeface="Calibri"/>
              </a:rPr>
              <a:t>How do nicotine vapes help smokers quit?</a:t>
            </a:r>
            <a:endParaRPr lang="en-GB" dirty="0"/>
          </a:p>
        </p:txBody>
      </p:sp>
      <p:sp>
        <p:nvSpPr>
          <p:cNvPr id="3" name="Content Placeholder 2">
            <a:extLst>
              <a:ext uri="{FF2B5EF4-FFF2-40B4-BE49-F238E27FC236}">
                <a16:creationId xmlns:a16="http://schemas.microsoft.com/office/drawing/2014/main" id="{B9A98564-D14C-8FC3-AAEB-5B75C2679216}"/>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
                <a:srgbClr val="595959"/>
              </a:buClr>
              <a:buSzPct val="100000"/>
              <a:buFont typeface="Arial"/>
              <a:buChar char="•"/>
              <a:tabLst/>
              <a:defRPr/>
            </a:pPr>
            <a:r>
              <a:rPr kumimoji="0" lang="en-GB" sz="2200" b="0" i="0" u="none" strike="noStrike" kern="0" cap="none" spc="0" normalizeH="0" baseline="0" noProof="0" dirty="0">
                <a:ln>
                  <a:noFill/>
                </a:ln>
                <a:solidFill>
                  <a:srgbClr val="595959"/>
                </a:solidFill>
                <a:effectLst/>
                <a:uLnTx/>
                <a:uFillTx/>
                <a:latin typeface="Calibri"/>
                <a:cs typeface="Calibri"/>
                <a:sym typeface="Calibri"/>
              </a:rPr>
              <a:t>Nicotine replacement therapy such as gum and patches are licensed by the Medicines and Healthcare products Regulatory Agency for smoking cessation, not just by adults but also by children from age 12 upwards.</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2200" b="0" i="0" u="none" strike="noStrike" kern="0" cap="none" spc="0" normalizeH="0" baseline="0" noProof="0" dirty="0">
                <a:ln>
                  <a:noFill/>
                </a:ln>
                <a:solidFill>
                  <a:srgbClr val="595959"/>
                </a:solidFill>
                <a:effectLst/>
                <a:uLnTx/>
                <a:uFillTx/>
                <a:latin typeface="Calibri"/>
                <a:cs typeface="Calibri"/>
                <a:sym typeface="Calibri"/>
              </a:rPr>
              <a:t>Nicotine vapes are not yet licensed as medicines but are proven effective and have become the most popular quitting aid for smokers in recent years. </a:t>
            </a:r>
          </a:p>
          <a:p>
            <a:pPr marL="342900" marR="0" lvl="0" indent="-342900" algn="l" defTabSz="914400" rtl="0" eaLnBrk="1" fontAlgn="auto" latinLnBrk="0" hangingPunct="1">
              <a:lnSpc>
                <a:spcPct val="100000"/>
              </a:lnSpc>
              <a:spcBef>
                <a:spcPts val="1200"/>
              </a:spcBef>
              <a:spcAft>
                <a:spcPts val="0"/>
              </a:spcAft>
              <a:buClr>
                <a:srgbClr val="595959"/>
              </a:buClr>
              <a:buSzPct val="100000"/>
              <a:buFont typeface="Arial"/>
              <a:buChar char="•"/>
              <a:tabLst/>
              <a:defRPr/>
            </a:pPr>
            <a:r>
              <a:rPr kumimoji="0" lang="en-GB" sz="2200" b="0" i="0" u="none" strike="noStrike" kern="0" cap="none" spc="0" normalizeH="0" baseline="0" noProof="0" dirty="0">
                <a:ln>
                  <a:noFill/>
                </a:ln>
                <a:solidFill>
                  <a:srgbClr val="595959"/>
                </a:solidFill>
                <a:effectLst/>
                <a:uLnTx/>
                <a:uFillTx/>
                <a:latin typeface="Calibri"/>
                <a:cs typeface="Calibri"/>
                <a:sym typeface="Calibri"/>
              </a:rPr>
              <a:t>However, vapes are not for recommended non-smokers, particularly children.</a:t>
            </a:r>
          </a:p>
          <a:p>
            <a:endParaRPr lang="en-GB" dirty="0"/>
          </a:p>
        </p:txBody>
      </p:sp>
    </p:spTree>
    <p:extLst>
      <p:ext uri="{BB962C8B-B14F-4D97-AF65-F5344CB8AC3E}">
        <p14:creationId xmlns:p14="http://schemas.microsoft.com/office/powerpoint/2010/main" val="266701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EEAD-C0C1-F562-BD9C-89C8C26B17AE}"/>
              </a:ext>
            </a:extLst>
          </p:cNvPr>
          <p:cNvSpPr>
            <a:spLocks noGrp="1"/>
          </p:cNvSpPr>
          <p:nvPr>
            <p:ph type="title"/>
          </p:nvPr>
        </p:nvSpPr>
        <p:spPr>
          <a:xfrm>
            <a:off x="457200" y="274638"/>
            <a:ext cx="8229600" cy="1143000"/>
          </a:xfrm>
        </p:spPr>
        <p:txBody>
          <a:bodyPr wrap="square" anchor="ctr">
            <a:normAutofit/>
          </a:bodyPr>
          <a:lstStyle/>
          <a:p>
            <a:pPr>
              <a:lnSpc>
                <a:spcPct val="90000"/>
              </a:lnSpc>
            </a:pPr>
            <a:r>
              <a:rPr kumimoji="0" lang="en-GB" sz="3400" b="0" i="0" u="none" strike="noStrike" kern="0" cap="none" spc="0" normalizeH="0" baseline="0" noProof="0">
                <a:ln>
                  <a:noFill/>
                </a:ln>
                <a:effectLst/>
                <a:uLnTx/>
                <a:uFillTx/>
              </a:rPr>
              <a:t>What are the concerns with </a:t>
            </a:r>
            <a:br>
              <a:rPr kumimoji="0" lang="en-GB" sz="3400" b="0" i="0" u="none" strike="noStrike" kern="0" cap="none" spc="0" normalizeH="0" baseline="0" noProof="0">
                <a:ln>
                  <a:noFill/>
                </a:ln>
                <a:effectLst/>
                <a:uLnTx/>
                <a:uFillTx/>
              </a:rPr>
            </a:br>
            <a:r>
              <a:rPr kumimoji="0" lang="en-GB" sz="3400" b="0" i="0" u="none" strike="noStrike" kern="0" cap="none" spc="0" normalizeH="0" baseline="0" noProof="0">
                <a:ln>
                  <a:noFill/>
                </a:ln>
                <a:effectLst/>
                <a:uLnTx/>
                <a:uFillTx/>
              </a:rPr>
              <a:t>vaping and children and young people?</a:t>
            </a:r>
            <a:endParaRPr lang="en-GB" sz="3400"/>
          </a:p>
        </p:txBody>
      </p:sp>
      <p:sp>
        <p:nvSpPr>
          <p:cNvPr id="3" name="Content Placeholder 2">
            <a:extLst>
              <a:ext uri="{FF2B5EF4-FFF2-40B4-BE49-F238E27FC236}">
                <a16:creationId xmlns:a16="http://schemas.microsoft.com/office/drawing/2014/main" id="{47F3D4A5-9C5C-D7B6-10CF-31E2238B731A}"/>
              </a:ext>
            </a:extLst>
          </p:cNvPr>
          <p:cNvSpPr>
            <a:spLocks noGrp="1"/>
          </p:cNvSpPr>
          <p:nvPr>
            <p:ph sz="half" idx="1"/>
          </p:nvPr>
        </p:nvSpPr>
        <p:spPr>
          <a:xfrm>
            <a:off x="457200" y="1600200"/>
            <a:ext cx="4038600" cy="4525963"/>
          </a:xfrm>
        </p:spPr>
        <p:txBody>
          <a:bodyPr wrap="square" anchor="t">
            <a:normAutofit/>
          </a:bodyPr>
          <a:lstStyle/>
          <a:p>
            <a:pPr marL="342900" marR="0" lvl="0" indent="-342900" defTabSz="914400" rtl="0" eaLnBrk="1" fontAlgn="auto" latinLnBrk="0" hangingPunct="1">
              <a:lnSpc>
                <a:spcPct val="90000"/>
              </a:lnSpc>
              <a:spcBef>
                <a:spcPts val="0"/>
              </a:spcBef>
              <a:spcAft>
                <a:spcPts val="0"/>
              </a:spcAft>
              <a:buClr>
                <a:srgbClr val="595959"/>
              </a:buClr>
              <a:buSzPct val="100000"/>
              <a:buFont typeface="Arial"/>
              <a:buChar char="•"/>
              <a:tabLst/>
              <a:defRPr/>
            </a:pPr>
            <a:r>
              <a:rPr kumimoji="0" lang="en-GB" sz="1500" b="0" i="0" u="none" strike="noStrike" kern="0" cap="none" spc="0" normalizeH="0" baseline="0" noProof="0" dirty="0">
                <a:ln>
                  <a:noFill/>
                </a:ln>
                <a:effectLst/>
                <a:uLnTx/>
                <a:uFillTx/>
              </a:rPr>
              <a:t>Most children and young people don’t vape or smoke. </a:t>
            </a:r>
          </a:p>
          <a:p>
            <a:pPr marL="342900" marR="0" lvl="0" indent="-342900" defTabSz="914400" rtl="0" eaLnBrk="1" fontAlgn="auto" latinLnBrk="0" hangingPunct="1">
              <a:lnSpc>
                <a:spcPct val="90000"/>
              </a:lnSpc>
              <a:spcBef>
                <a:spcPts val="1200"/>
              </a:spcBef>
              <a:spcAft>
                <a:spcPts val="0"/>
              </a:spcAft>
              <a:buClr>
                <a:srgbClr val="595959"/>
              </a:buClr>
              <a:buSzPct val="100000"/>
              <a:buFont typeface="Arial"/>
              <a:buChar char="•"/>
              <a:tabLst/>
              <a:defRPr/>
            </a:pPr>
            <a:r>
              <a:rPr kumimoji="0" lang="en-GB" sz="1500" b="0" i="0" u="none" strike="noStrike" kern="0" cap="none" spc="0" normalizeH="0" baseline="0" noProof="0" dirty="0">
                <a:ln>
                  <a:noFill/>
                </a:ln>
                <a:effectLst/>
                <a:uLnTx/>
                <a:uFillTx/>
              </a:rPr>
              <a:t>However in 2022 the number of 11–17-year-olds in the UK using vapes rose to 7% compared to 4% in 2020. </a:t>
            </a:r>
          </a:p>
          <a:p>
            <a:pPr marL="342900" marR="0" lvl="0" indent="-342900" defTabSz="914400" rtl="0" eaLnBrk="1" fontAlgn="auto" latinLnBrk="0" hangingPunct="1">
              <a:lnSpc>
                <a:spcPct val="90000"/>
              </a:lnSpc>
              <a:spcBef>
                <a:spcPts val="1200"/>
              </a:spcBef>
              <a:spcAft>
                <a:spcPts val="0"/>
              </a:spcAft>
              <a:buClr>
                <a:srgbClr val="595959"/>
              </a:buClr>
              <a:buSzPct val="100000"/>
              <a:buFont typeface="Arial"/>
              <a:buChar char="•"/>
              <a:tabLst/>
              <a:defRPr/>
            </a:pPr>
            <a:r>
              <a:rPr kumimoji="0" lang="en-GB" sz="1500" b="0" i="0" u="none" strike="noStrike" kern="0" cap="none" spc="0" normalizeH="0" baseline="0" noProof="0" dirty="0">
                <a:ln>
                  <a:noFill/>
                </a:ln>
                <a:effectLst/>
                <a:uLnTx/>
                <a:uFillTx/>
              </a:rPr>
              <a:t>Regular vaping is mainly confined to children who currently smoke or have done in the past. </a:t>
            </a:r>
          </a:p>
          <a:p>
            <a:pPr marL="342900" marR="0" lvl="0" indent="-342900" defTabSz="914400" rtl="0" eaLnBrk="1" fontAlgn="auto" latinLnBrk="0" hangingPunct="1">
              <a:lnSpc>
                <a:spcPct val="90000"/>
              </a:lnSpc>
              <a:spcBef>
                <a:spcPts val="1200"/>
              </a:spcBef>
              <a:spcAft>
                <a:spcPts val="0"/>
              </a:spcAft>
              <a:buClr>
                <a:srgbClr val="595959"/>
              </a:buClr>
              <a:buSzPct val="100000"/>
              <a:buFont typeface="Arial"/>
              <a:buChar char="•"/>
              <a:tabLst/>
              <a:defRPr/>
            </a:pPr>
            <a:r>
              <a:rPr kumimoji="0" lang="en-GB" sz="1500" b="0" i="0" u="none" strike="noStrike" kern="0" cap="none" spc="0" normalizeH="0" baseline="0" noProof="0" dirty="0">
                <a:ln>
                  <a:noFill/>
                </a:ln>
                <a:effectLst/>
                <a:uLnTx/>
                <a:uFillTx/>
              </a:rPr>
              <a:t>The increase in youth vaping has coincided with the arrival on the UK market of a new category of cheap and attractive disposable vapes that have proven particularly popular with children and young people and have been promoted extensively on social media.</a:t>
            </a:r>
          </a:p>
          <a:p>
            <a:pPr>
              <a:lnSpc>
                <a:spcPct val="90000"/>
              </a:lnSpc>
            </a:pPr>
            <a:endParaRPr lang="en-GB" sz="1500" dirty="0"/>
          </a:p>
        </p:txBody>
      </p:sp>
      <p:pic>
        <p:nvPicPr>
          <p:cNvPr id="5" name="Picture 4">
            <a:extLst>
              <a:ext uri="{FF2B5EF4-FFF2-40B4-BE49-F238E27FC236}">
                <a16:creationId xmlns:a16="http://schemas.microsoft.com/office/drawing/2014/main" id="{BB7E72BC-8F84-20B4-16FF-F3B19B262FA2}"/>
              </a:ext>
            </a:extLst>
          </p:cNvPr>
          <p:cNvPicPr>
            <a:picLocks noChangeAspect="1"/>
          </p:cNvPicPr>
          <p:nvPr/>
        </p:nvPicPr>
        <p:blipFill>
          <a:blip r:embed="rId3"/>
          <a:stretch>
            <a:fillRect/>
          </a:stretch>
        </p:blipFill>
        <p:spPr>
          <a:xfrm>
            <a:off x="5580112" y="1417638"/>
            <a:ext cx="2755631" cy="4139543"/>
          </a:xfrm>
          <a:prstGeom prst="rect">
            <a:avLst/>
          </a:prstGeom>
        </p:spPr>
      </p:pic>
    </p:spTree>
    <p:extLst>
      <p:ext uri="{BB962C8B-B14F-4D97-AF65-F5344CB8AC3E}">
        <p14:creationId xmlns:p14="http://schemas.microsoft.com/office/powerpoint/2010/main" val="145288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39711-6DA2-AC47-C884-BF5D4F4101F3}"/>
              </a:ext>
            </a:extLst>
          </p:cNvPr>
          <p:cNvSpPr>
            <a:spLocks noGrp="1"/>
          </p:cNvSpPr>
          <p:nvPr>
            <p:ph type="title"/>
          </p:nvPr>
        </p:nvSpPr>
        <p:spPr/>
        <p:txBody>
          <a:bodyPr/>
          <a:lstStyle/>
          <a:p>
            <a:r>
              <a:rPr kumimoji="0" lang="en-GB" sz="3600" b="0" i="0" u="none" strike="noStrike" kern="0" cap="none" spc="0" normalizeH="0" baseline="0" noProof="0" dirty="0">
                <a:ln>
                  <a:noFill/>
                </a:ln>
                <a:solidFill>
                  <a:srgbClr val="F09032"/>
                </a:solidFill>
                <a:effectLst/>
                <a:uLnTx/>
                <a:uFillTx/>
                <a:latin typeface="Calibri"/>
                <a:cs typeface="Calibri"/>
                <a:sym typeface="Calibri"/>
              </a:rPr>
              <a:t>Nicotine vapes and dependency </a:t>
            </a:r>
            <a:br>
              <a:rPr kumimoji="0" lang="en-GB" sz="3600" b="0" i="0" u="none" strike="noStrike" kern="0" cap="none" spc="0" normalizeH="0" baseline="0" noProof="0" dirty="0">
                <a:ln>
                  <a:noFill/>
                </a:ln>
                <a:solidFill>
                  <a:srgbClr val="F09032"/>
                </a:solidFill>
                <a:effectLst/>
                <a:uLnTx/>
                <a:uFillTx/>
                <a:latin typeface="Calibri"/>
                <a:cs typeface="Calibri"/>
                <a:sym typeface="Calibri"/>
              </a:rPr>
            </a:br>
            <a:r>
              <a:rPr kumimoji="0" lang="en-GB" sz="3600" b="0" i="0" u="none" strike="noStrike" kern="0" cap="none" spc="0" normalizeH="0" baseline="0" noProof="0" dirty="0">
                <a:ln>
                  <a:noFill/>
                </a:ln>
                <a:solidFill>
                  <a:srgbClr val="F09032"/>
                </a:solidFill>
                <a:effectLst/>
                <a:uLnTx/>
                <a:uFillTx/>
                <a:latin typeface="Calibri"/>
                <a:cs typeface="Calibri"/>
                <a:sym typeface="Calibri"/>
              </a:rPr>
              <a:t>in Children and Young People </a:t>
            </a:r>
            <a:endParaRPr lang="en-GB" dirty="0"/>
          </a:p>
        </p:txBody>
      </p:sp>
      <p:sp>
        <p:nvSpPr>
          <p:cNvPr id="3" name="Content Placeholder 2">
            <a:extLst>
              <a:ext uri="{FF2B5EF4-FFF2-40B4-BE49-F238E27FC236}">
                <a16:creationId xmlns:a16="http://schemas.microsoft.com/office/drawing/2014/main" id="{34685CAC-588F-2115-405C-EA9961E57C48}"/>
              </a:ext>
            </a:extLst>
          </p:cNvPr>
          <p:cNvSpPr>
            <a:spLocks noGrp="1"/>
          </p:cNvSpPr>
          <p:nvPr>
            <p:ph idx="1"/>
          </p:nvPr>
        </p:nvSpPr>
        <p:spPr/>
        <p:txBody>
          <a:bodyPr/>
          <a:lstStyle/>
          <a:p>
            <a:r>
              <a:rPr lang="en-GB" sz="2400" dirty="0">
                <a:solidFill>
                  <a:srgbClr val="595959"/>
                </a:solidFill>
                <a:latin typeface="Calibri" panose="020F0502020204030204" pitchFamily="34" charset="0"/>
                <a:cs typeface="Calibri" panose="020F0502020204030204" pitchFamily="34" charset="0"/>
              </a:rPr>
              <a:t>23% of current vapers in the local survey said they were addicted to vapes</a:t>
            </a:r>
          </a:p>
          <a:p>
            <a:pPr marL="0" indent="0">
              <a:buNone/>
            </a:pPr>
            <a:endParaRPr lang="en-GB" sz="2400" dirty="0">
              <a:solidFill>
                <a:srgbClr val="595959"/>
              </a:solidFill>
              <a:latin typeface="Calibri" panose="020F0502020204030204" pitchFamily="34" charset="0"/>
              <a:cs typeface="Calibri" panose="020F0502020204030204" pitchFamily="34" charset="0"/>
            </a:endParaRPr>
          </a:p>
          <a:p>
            <a:r>
              <a:rPr lang="en-GB" sz="2400" dirty="0">
                <a:solidFill>
                  <a:srgbClr val="595959"/>
                </a:solidFill>
                <a:latin typeface="Calibri" panose="020F0502020204030204" pitchFamily="34" charset="0"/>
                <a:cs typeface="Calibri" panose="020F0502020204030204" pitchFamily="34" charset="0"/>
              </a:rPr>
              <a:t>43% or those who vape occasionally and 77.3% of those who vape regularly reported they craved a vape or felt irritable if they hadn’t vaped for a while</a:t>
            </a:r>
          </a:p>
          <a:p>
            <a:pPr marL="342900" marR="0" lvl="0" indent="-342900" algn="l" defTabSz="914400" rtl="0" eaLnBrk="1" fontAlgn="auto" latinLnBrk="0" hangingPunct="1">
              <a:lnSpc>
                <a:spcPct val="100000"/>
              </a:lnSpc>
              <a:spcBef>
                <a:spcPts val="0"/>
              </a:spcBef>
              <a:spcAft>
                <a:spcPts val="0"/>
              </a:spcAft>
              <a:buClr>
                <a:srgbClr val="595959"/>
              </a:buClr>
              <a:buSzPts val="2400"/>
              <a:buFont typeface="Arial"/>
              <a:buChar char="•"/>
              <a:tabLst/>
              <a:defRPr/>
            </a:pPr>
            <a:endParaRPr kumimoji="0" lang="en-GB" sz="2400" b="0" i="0" u="none" strike="noStrike" kern="0" cap="none" spc="0" normalizeH="0" baseline="0" noProof="0" dirty="0">
              <a:ln>
                <a:noFill/>
              </a:ln>
              <a:solidFill>
                <a:srgbClr val="595959"/>
              </a:solidFill>
              <a:effectLst/>
              <a:uLnTx/>
              <a:uFillTx/>
              <a:latin typeface="Calibri"/>
              <a:cs typeface="Calibri"/>
              <a:sym typeface="Calibri"/>
            </a:endParaRPr>
          </a:p>
          <a:p>
            <a:pPr marL="0" indent="0">
              <a:buNone/>
            </a:pPr>
            <a:endParaRPr lang="en-GB" dirty="0"/>
          </a:p>
        </p:txBody>
      </p:sp>
    </p:spTree>
    <p:extLst>
      <p:ext uri="{BB962C8B-B14F-4D97-AF65-F5344CB8AC3E}">
        <p14:creationId xmlns:p14="http://schemas.microsoft.com/office/powerpoint/2010/main" val="227787917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 Powerpoint presentation two (538_DOC)  -  Read-Only  -  Compatibility Mode" id="{45F5DD5D-702C-484F-B480-A0F24A8FFDC4}" vid="{BAD79A1E-7623-4C0D-9E29-7C21B364A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6" ma:contentTypeDescription="Create a new document." ma:contentTypeScope="" ma:versionID="f89110b3fa3d7953952806c1fe6e689d">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3fa313ec5387fcd4de45215d5132a767"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07135B-1886-4BDD-B26B-DD6321040340}">
  <ds:schemaRefs>
    <ds:schemaRef ds:uri="http://schemas.microsoft.com/sharepoint/v3/contenttype/forms"/>
  </ds:schemaRefs>
</ds:datastoreItem>
</file>

<file path=customXml/itemProps2.xml><?xml version="1.0" encoding="utf-8"?>
<ds:datastoreItem xmlns:ds="http://schemas.openxmlformats.org/officeDocument/2006/customXml" ds:itemID="{6E53E70D-17CF-433B-9A06-700D75D04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9e552-297e-4583-a3fd-e5f28a96cb9c"/>
    <ds:schemaRef ds:uri="321bd461-8c91-4634-8508-43f258d78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 Hull City Council PowerPoint Template Two</Template>
  <TotalTime>1186</TotalTime>
  <Words>2794</Words>
  <Application>Microsoft Office PowerPoint</Application>
  <PresentationFormat>On-screen Show (4:3)</PresentationFormat>
  <Paragraphs>172</Paragraphs>
  <Slides>33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Default Design</vt:lpstr>
      <vt:lpstr>Vaping: The Facts Enabling young people to make informed decisions</vt:lpstr>
      <vt:lpstr>Hull and East Riding of Yorkshire Vaping Survey Nov/Dec 2022 </vt:lpstr>
      <vt:lpstr>Hull and East Riding of Yorkshire Vaping Survey Nov/Dec 2022 </vt:lpstr>
      <vt:lpstr>What is vaping?</vt:lpstr>
      <vt:lpstr>What is a vape device?</vt:lpstr>
      <vt:lpstr>How do nicotine vapes help smokers quit?</vt:lpstr>
      <vt:lpstr>How do nicotine vapes help smokers quit?</vt:lpstr>
      <vt:lpstr>What are the concerns with  vaping and children and young people?</vt:lpstr>
      <vt:lpstr>Nicotine vapes and dependency  in Children and Young People </vt:lpstr>
      <vt:lpstr>Smoking vs vaping</vt:lpstr>
      <vt:lpstr>Vapes are not harmless</vt:lpstr>
      <vt:lpstr>Question!</vt:lpstr>
      <vt:lpstr>Reasons for vaping by smoking status Hull &amp; ERY Vaping Survey 2022</vt:lpstr>
      <vt:lpstr>Question!</vt:lpstr>
      <vt:lpstr>For 11-17-yr-olds, shops are still most  common route of purchase for tobacco and vapes      Hull &amp; ERY Vaping Survey 2022    </vt:lpstr>
      <vt:lpstr>Question!</vt:lpstr>
      <vt:lpstr>Where are 11 – 17 year olds seeing advertising? Hull &amp; ERY Vaping Survey 2022</vt:lpstr>
      <vt:lpstr>The law and vaping </vt:lpstr>
      <vt:lpstr>Regulation of vapes to protect health</vt:lpstr>
      <vt:lpstr>Regulation of vapes to protect health</vt:lpstr>
      <vt:lpstr>Advertising </vt:lpstr>
      <vt:lpstr>How much nicotine is there in vapes compared to cigarettes?</vt:lpstr>
      <vt:lpstr>How much nicotine is there in vapes compared to cigarettes?</vt:lpstr>
      <vt:lpstr>Diacetyl and Popcorn Lung</vt:lpstr>
      <vt:lpstr>How does vaping  harm the environment ?</vt:lpstr>
      <vt:lpstr>What about the impact of tobacco  on the environment?</vt:lpstr>
      <vt:lpstr>Impact of tobacco on the environment</vt:lpstr>
      <vt:lpstr>Our advice</vt:lpstr>
      <vt:lpstr>Debate and discussion</vt:lpstr>
      <vt:lpstr>Debate and discussion</vt:lpstr>
      <vt:lpstr>Debate and discussion</vt:lpstr>
      <vt:lpstr>Debate and discussion</vt:lpstr>
      <vt:lpstr>Further reading and helpful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in Hull  March 2023</dc:title>
  <dc:subject>Corporate powerpoint presentations</dc:subject>
  <dc:creator>Cundy April</dc:creator>
  <cp:keywords>powerpoint, presentation, template, corporate presentation</cp:keywords>
  <dc:description>Template two of our standard powerpoint presentations has a yellow background and purple banner at the bottom. There ia a multicolour stripe across the top and the council logo is located at the bottom right corner.</dc:description>
  <cp:lastModifiedBy>John Gilbert</cp:lastModifiedBy>
  <cp:revision>70</cp:revision>
  <dcterms:created xsi:type="dcterms:W3CDTF">2023-02-28T13:48:54Z</dcterms:created>
  <dcterms:modified xsi:type="dcterms:W3CDTF">2023-07-21T15:22:14Z</dcterms:modified>
</cp:coreProperties>
</file>